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511E"/>
    <a:srgbClr val="ED2533"/>
    <a:srgbClr val="3AD86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2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379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548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66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72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297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206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28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43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5105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341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428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C90BE-7DD9-4DD6-A62C-32CFE4F19DF9}" type="datetimeFigureOut">
              <a:rPr lang="es-ES" smtClean="0"/>
              <a:t>17/11/15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8B0-40A9-4297-A5F8-3DAE6AC5EBD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2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4511E"/>
                </a:solidFill>
              </a:rPr>
              <a:t>REVISION VERBAL TENSES</a:t>
            </a:r>
            <a:endParaRPr lang="es-ES" b="1" dirty="0">
              <a:solidFill>
                <a:srgbClr val="F4511E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pPr algn="r"/>
            <a:endParaRPr lang="es-E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</a:t>
            </a:r>
            <a:r>
              <a:rPr 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Noelia Villafañe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789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err="1">
                <a:solidFill>
                  <a:srgbClr val="002060"/>
                </a:solidFill>
              </a:rPr>
              <a:t>Revision</a:t>
            </a:r>
            <a:r>
              <a:rPr lang="es-ES" b="1" dirty="0">
                <a:solidFill>
                  <a:srgbClr val="002060"/>
                </a:solidFill>
              </a:rPr>
              <a:t>: Verbal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FUTURE </a:t>
            </a:r>
            <a:r>
              <a:rPr lang="en-US" b="1" dirty="0" smtClean="0">
                <a:solidFill>
                  <a:srgbClr val="002060"/>
                </a:solidFill>
              </a:rPr>
              <a:t>FORMS</a:t>
            </a:r>
            <a:endParaRPr lang="en-US" b="1" dirty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4511E"/>
                </a:solidFill>
              </a:rPr>
              <a:t>PRESENT SIMPLE</a:t>
            </a:r>
            <a:endParaRPr lang="en-US" b="1" dirty="0">
              <a:solidFill>
                <a:srgbClr val="F4511E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b="1" dirty="0" smtClean="0">
                <a:solidFill>
                  <a:srgbClr val="F4511E"/>
                </a:solidFill>
              </a:rPr>
              <a:t> </a:t>
            </a:r>
            <a:r>
              <a:rPr lang="en-US" sz="2400" b="1" dirty="0" smtClean="0">
                <a:solidFill>
                  <a:srgbClr val="F4511E"/>
                </a:solidFill>
              </a:rPr>
              <a:t>When it is part of a timetable or calendar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4511E"/>
                </a:solidFill>
              </a:rPr>
              <a:t> </a:t>
            </a:r>
            <a:r>
              <a:rPr lang="en-US" b="1" dirty="0" smtClean="0">
                <a:solidFill>
                  <a:srgbClr val="F4511E"/>
                </a:solidFill>
              </a:rPr>
              <a:t>  </a:t>
            </a:r>
            <a:r>
              <a:rPr lang="en-US" sz="2400" dirty="0" smtClean="0"/>
              <a:t>   - The train </a:t>
            </a:r>
            <a:r>
              <a:rPr lang="en-US" sz="2400" b="1" dirty="0" smtClean="0"/>
              <a:t>leaves</a:t>
            </a:r>
            <a:r>
              <a:rPr lang="en-US" sz="2400" dirty="0" smtClean="0"/>
              <a:t> at 5 p.m.      - Xmas day </a:t>
            </a:r>
            <a:r>
              <a:rPr lang="en-US" sz="2400" b="1" dirty="0" smtClean="0"/>
              <a:t>is</a:t>
            </a:r>
            <a:r>
              <a:rPr lang="en-US" sz="2400" dirty="0" smtClean="0"/>
              <a:t> on a Friday</a:t>
            </a:r>
          </a:p>
          <a:p>
            <a:pPr>
              <a:buFont typeface="Wingdings" charset="2"/>
              <a:buChar char="q"/>
            </a:pPr>
            <a:r>
              <a:rPr lang="en-US" sz="2400" b="1" dirty="0">
                <a:solidFill>
                  <a:srgbClr val="F4511E"/>
                </a:solidFill>
              </a:rPr>
              <a:t>With time expressions like when, after, before, until, as soon as to talk about the future</a:t>
            </a:r>
            <a:r>
              <a:rPr lang="en-US" b="1" dirty="0" smtClean="0">
                <a:solidFill>
                  <a:srgbClr val="F4511E"/>
                </a:solidFill>
              </a:rPr>
              <a:t>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4511E"/>
                </a:solidFill>
              </a:rPr>
              <a:t> </a:t>
            </a:r>
            <a:r>
              <a:rPr lang="en-US" b="1" dirty="0" smtClean="0">
                <a:solidFill>
                  <a:srgbClr val="F4511E"/>
                </a:solidFill>
              </a:rPr>
              <a:t>     - </a:t>
            </a:r>
            <a:r>
              <a:rPr lang="en-US" sz="2400" dirty="0"/>
              <a:t>I </a:t>
            </a:r>
            <a:r>
              <a:rPr lang="en-US" sz="2400" b="1" dirty="0"/>
              <a:t>will call </a:t>
            </a:r>
            <a:r>
              <a:rPr lang="en-US" sz="2400" dirty="0"/>
              <a:t>you when I have dinner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b="1" dirty="0">
                <a:solidFill>
                  <a:srgbClr val="F4511E"/>
                </a:solidFill>
              </a:rPr>
              <a:t>2. PRESENT CONTINUOUS: To talk about fixed, confirmed future arrangements</a:t>
            </a:r>
          </a:p>
          <a:p>
            <a:pPr marL="0" indent="0">
              <a:buNone/>
            </a:pPr>
            <a:r>
              <a:rPr lang="en-US" sz="2400" dirty="0" smtClean="0"/>
              <a:t>- Tomorrow </a:t>
            </a:r>
            <a:r>
              <a:rPr lang="en-US" sz="2400" b="1" dirty="0" smtClean="0"/>
              <a:t>I’m having </a:t>
            </a:r>
            <a:r>
              <a:rPr lang="en-US" sz="2400" dirty="0" smtClean="0"/>
              <a:t>lunch at my </a:t>
            </a:r>
            <a:r>
              <a:rPr lang="en-US" sz="2400" dirty="0" err="1" smtClean="0"/>
              <a:t>favourite</a:t>
            </a:r>
            <a:r>
              <a:rPr lang="en-US" sz="2400" dirty="0" smtClean="0"/>
              <a:t> restaurant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81518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err="1">
                <a:solidFill>
                  <a:srgbClr val="002060"/>
                </a:solidFill>
              </a:rPr>
              <a:t>Revision</a:t>
            </a:r>
            <a:r>
              <a:rPr lang="es-ES" b="1" dirty="0">
                <a:solidFill>
                  <a:srgbClr val="002060"/>
                </a:solidFill>
              </a:rPr>
              <a:t>: Verbal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FUTURE </a:t>
            </a:r>
            <a:r>
              <a:rPr lang="en-US" b="1" dirty="0" smtClean="0">
                <a:solidFill>
                  <a:srgbClr val="002060"/>
                </a:solidFill>
              </a:rPr>
              <a:t>FORMS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4511E"/>
                </a:solidFill>
              </a:rPr>
              <a:t>3. BE GOING TO + INFINITIVE</a:t>
            </a:r>
            <a:endParaRPr lang="en-US" b="1" dirty="0" smtClean="0">
              <a:solidFill>
                <a:srgbClr val="F4511E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b="1" dirty="0">
                <a:solidFill>
                  <a:srgbClr val="F4511E"/>
                </a:solidFill>
              </a:rPr>
              <a:t> </a:t>
            </a:r>
            <a:r>
              <a:rPr lang="en-US" b="1" dirty="0" smtClean="0">
                <a:solidFill>
                  <a:srgbClr val="F4511E"/>
                </a:solidFill>
              </a:rPr>
              <a:t>  </a:t>
            </a:r>
            <a:r>
              <a:rPr lang="en-US" sz="2400" dirty="0" smtClean="0"/>
              <a:t>  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4511E"/>
                </a:solidFill>
              </a:rPr>
              <a:t>To talk about future plans or intentions:</a:t>
            </a:r>
          </a:p>
          <a:p>
            <a:pPr marL="0" indent="0">
              <a:buNone/>
            </a:pPr>
            <a:r>
              <a:rPr lang="en-US" sz="2400" dirty="0" smtClean="0"/>
              <a:t>   - </a:t>
            </a:r>
            <a:r>
              <a:rPr lang="en-US" sz="2400" b="1" dirty="0" smtClean="0"/>
              <a:t>I’m going to attend </a:t>
            </a:r>
            <a:r>
              <a:rPr lang="en-US" sz="2400" dirty="0" smtClean="0"/>
              <a:t>a conference next Saturday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charset="2"/>
              <a:buChar char="q"/>
            </a:pPr>
            <a:r>
              <a:rPr lang="en-US" sz="2400" b="1" dirty="0">
                <a:solidFill>
                  <a:srgbClr val="F4511E"/>
                </a:solidFill>
              </a:rPr>
              <a:t>To make predictions based on some sort of evidence</a:t>
            </a:r>
            <a:r>
              <a:rPr lang="en-US" sz="2400" b="1" dirty="0">
                <a:solidFill>
                  <a:srgbClr val="F4511E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 Look at the clouds! </a:t>
            </a:r>
            <a:r>
              <a:rPr lang="en-US" sz="2400" b="1" dirty="0" smtClean="0"/>
              <a:t>It’s going to rain</a:t>
            </a:r>
          </a:p>
        </p:txBody>
      </p:sp>
    </p:spTree>
    <p:extLst>
      <p:ext uri="{BB962C8B-B14F-4D97-AF65-F5344CB8AC3E}">
        <p14:creationId xmlns:p14="http://schemas.microsoft.com/office/powerpoint/2010/main" val="2007544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err="1">
                <a:solidFill>
                  <a:srgbClr val="002060"/>
                </a:solidFill>
              </a:rPr>
              <a:t>Revision</a:t>
            </a:r>
            <a:r>
              <a:rPr lang="es-ES" b="1" dirty="0">
                <a:solidFill>
                  <a:srgbClr val="002060"/>
                </a:solidFill>
              </a:rPr>
              <a:t>: Verbal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FUTURE </a:t>
            </a:r>
            <a:r>
              <a:rPr lang="en-US" b="1" dirty="0" smtClean="0">
                <a:solidFill>
                  <a:srgbClr val="002060"/>
                </a:solidFill>
              </a:rPr>
              <a:t>FORMS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4511E"/>
                </a:solidFill>
              </a:rPr>
              <a:t>4. WILL + INFINITIVE</a:t>
            </a:r>
            <a:endParaRPr lang="en-US" b="1" dirty="0" smtClean="0">
              <a:solidFill>
                <a:srgbClr val="F4511E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b="1" dirty="0">
                <a:solidFill>
                  <a:srgbClr val="F4511E"/>
                </a:solidFill>
              </a:rPr>
              <a:t> </a:t>
            </a:r>
            <a:r>
              <a:rPr lang="en-US" b="1" dirty="0" smtClean="0">
                <a:solidFill>
                  <a:srgbClr val="F4511E"/>
                </a:solidFill>
              </a:rPr>
              <a:t>  </a:t>
            </a:r>
            <a:r>
              <a:rPr lang="en-US" sz="2400" dirty="0" smtClean="0"/>
              <a:t>  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4511E"/>
                </a:solidFill>
              </a:rPr>
              <a:t>For decisions we make at the moment of speaking:</a:t>
            </a:r>
          </a:p>
          <a:p>
            <a:pPr marL="0" indent="0">
              <a:buNone/>
            </a:pPr>
            <a:r>
              <a:rPr lang="en-US" sz="2400" dirty="0" smtClean="0"/>
              <a:t>   - I’ve got a terrible headache!   - </a:t>
            </a:r>
            <a:r>
              <a:rPr lang="en-US" sz="2400" b="1" dirty="0" smtClean="0"/>
              <a:t>I’ll get </a:t>
            </a:r>
            <a:r>
              <a:rPr lang="en-US" sz="2400" dirty="0" smtClean="0"/>
              <a:t>you an aspirin</a:t>
            </a:r>
          </a:p>
          <a:p>
            <a:pPr>
              <a:buFont typeface="Wingdings" charset="2"/>
              <a:buChar char="q"/>
            </a:pPr>
            <a:r>
              <a:rPr lang="en-US" sz="2400" b="1" dirty="0">
                <a:solidFill>
                  <a:srgbClr val="F4511E"/>
                </a:solidFill>
              </a:rPr>
              <a:t>To make </a:t>
            </a:r>
            <a:r>
              <a:rPr lang="en-US" sz="2400" b="1" dirty="0" smtClean="0">
                <a:solidFill>
                  <a:srgbClr val="F4511E"/>
                </a:solidFill>
              </a:rPr>
              <a:t>general predictions:</a:t>
            </a:r>
            <a:endParaRPr lang="en-US" sz="2400" b="1" dirty="0">
              <a:solidFill>
                <a:srgbClr val="F4511E"/>
              </a:solidFill>
            </a:endParaRP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- You will marry a gorgeous boy</a:t>
            </a:r>
          </a:p>
          <a:p>
            <a:pPr>
              <a:buFont typeface="Wingdings" charset="2"/>
              <a:buChar char="q"/>
            </a:pPr>
            <a:r>
              <a:rPr lang="en-US" sz="2400" b="1" dirty="0">
                <a:solidFill>
                  <a:srgbClr val="F4511E"/>
                </a:solidFill>
              </a:rPr>
              <a:t>To give opinions:</a:t>
            </a:r>
          </a:p>
          <a:p>
            <a:pPr marL="0" indent="0">
              <a:buNone/>
            </a:pPr>
            <a:r>
              <a:rPr lang="en-US" sz="2400" b="1" dirty="0" smtClean="0"/>
              <a:t>    </a:t>
            </a:r>
            <a:r>
              <a:rPr lang="en-US" sz="2400" dirty="0" smtClean="0"/>
              <a:t>- I think Real Madrid </a:t>
            </a:r>
            <a:r>
              <a:rPr lang="en-US" sz="2400" b="1" dirty="0" smtClean="0"/>
              <a:t>will win </a:t>
            </a:r>
            <a:r>
              <a:rPr lang="en-US" sz="2400" dirty="0" smtClean="0"/>
              <a:t>the league</a:t>
            </a:r>
          </a:p>
          <a:p>
            <a:pPr>
              <a:buFont typeface="Wingdings" charset="2"/>
              <a:buChar char="q"/>
            </a:pPr>
            <a:r>
              <a:rPr lang="en-US" sz="2400" b="1" dirty="0">
                <a:solidFill>
                  <a:srgbClr val="F4511E"/>
                </a:solidFill>
              </a:rPr>
              <a:t>To make an offer: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b="1" dirty="0" smtClean="0"/>
              <a:t>I’ll help </a:t>
            </a:r>
            <a:r>
              <a:rPr lang="en-US" sz="2400" dirty="0" smtClean="0"/>
              <a:t>you with your suitcase</a:t>
            </a:r>
          </a:p>
        </p:txBody>
      </p:sp>
    </p:spTree>
    <p:extLst>
      <p:ext uri="{BB962C8B-B14F-4D97-AF65-F5344CB8AC3E}">
        <p14:creationId xmlns:p14="http://schemas.microsoft.com/office/powerpoint/2010/main" val="214440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err="1">
                <a:solidFill>
                  <a:srgbClr val="002060"/>
                </a:solidFill>
              </a:rPr>
              <a:t>Revision</a:t>
            </a:r>
            <a:r>
              <a:rPr lang="es-ES" b="1" dirty="0">
                <a:solidFill>
                  <a:srgbClr val="002060"/>
                </a:solidFill>
              </a:rPr>
              <a:t>: Verbal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FUTURE </a:t>
            </a:r>
            <a:r>
              <a:rPr lang="en-US" b="1" dirty="0" smtClean="0">
                <a:solidFill>
                  <a:srgbClr val="002060"/>
                </a:solidFill>
              </a:rPr>
              <a:t>FORMS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4511E"/>
                </a:solidFill>
              </a:rPr>
              <a:t>5. </a:t>
            </a:r>
            <a:r>
              <a:rPr lang="en-US" sz="2800" b="1" dirty="0" smtClean="0">
                <a:solidFill>
                  <a:srgbClr val="F4511E"/>
                </a:solidFill>
              </a:rPr>
              <a:t>FUTURE CONTINUOUS: WILL BE + V.ING</a:t>
            </a:r>
            <a:endParaRPr lang="en-US" b="1" dirty="0" smtClean="0">
              <a:solidFill>
                <a:srgbClr val="F4511E"/>
              </a:solidFill>
            </a:endParaRPr>
          </a:p>
          <a:p>
            <a:pPr>
              <a:buFont typeface="Wingdings" charset="2"/>
              <a:buChar char="q"/>
            </a:pPr>
            <a:r>
              <a:rPr lang="en-US" b="1" dirty="0">
                <a:solidFill>
                  <a:srgbClr val="F4511E"/>
                </a:solidFill>
              </a:rPr>
              <a:t> </a:t>
            </a:r>
            <a:r>
              <a:rPr lang="en-US" b="1" dirty="0" smtClean="0">
                <a:solidFill>
                  <a:srgbClr val="F4511E"/>
                </a:solidFill>
              </a:rPr>
              <a:t>  </a:t>
            </a:r>
            <a:r>
              <a:rPr lang="en-US" sz="2400" dirty="0" smtClean="0"/>
              <a:t>  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F4511E"/>
                </a:solidFill>
              </a:rPr>
              <a:t>To talk about activities in progress at a particular time in the future:</a:t>
            </a:r>
          </a:p>
          <a:p>
            <a:pPr marL="0" indent="0">
              <a:buNone/>
            </a:pPr>
            <a:r>
              <a:rPr lang="en-US" sz="2400" dirty="0" smtClean="0"/>
              <a:t>   - In 2050 we will </a:t>
            </a:r>
            <a:r>
              <a:rPr lang="en-US" sz="2400" b="1" dirty="0" smtClean="0"/>
              <a:t>be living </a:t>
            </a:r>
            <a:r>
              <a:rPr lang="en-US" sz="2400" dirty="0" smtClean="0"/>
              <a:t>in more confortable houses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b="1" dirty="0">
                <a:solidFill>
                  <a:srgbClr val="F4511E"/>
                </a:solidFill>
              </a:rPr>
              <a:t>6. </a:t>
            </a:r>
            <a:r>
              <a:rPr lang="en-US" sz="2800" b="1" dirty="0">
                <a:solidFill>
                  <a:srgbClr val="F4511E"/>
                </a:solidFill>
              </a:rPr>
              <a:t>FUTURE PERFECT: WILL HAVE + Past </a:t>
            </a:r>
            <a:r>
              <a:rPr lang="en-US" sz="2800" b="1" dirty="0" smtClean="0">
                <a:solidFill>
                  <a:srgbClr val="F4511E"/>
                </a:solidFill>
              </a:rPr>
              <a:t>participle</a:t>
            </a:r>
          </a:p>
          <a:p>
            <a:pPr>
              <a:buFont typeface="Wingdings" charset="2"/>
              <a:buChar char="q"/>
            </a:pPr>
            <a:r>
              <a:rPr lang="en-US" sz="2400" b="1" dirty="0">
                <a:solidFill>
                  <a:srgbClr val="F4511E"/>
                </a:solidFill>
              </a:rPr>
              <a:t>To talk about activities that will be finished at a particular time in the </a:t>
            </a:r>
            <a:r>
              <a:rPr lang="en-US" sz="2400" b="1" dirty="0" smtClean="0">
                <a:solidFill>
                  <a:srgbClr val="F4511E"/>
                </a:solidFill>
              </a:rPr>
              <a:t>future; we often use </a:t>
            </a:r>
            <a:r>
              <a:rPr lang="en-US" sz="2400" b="1" smtClean="0">
                <a:solidFill>
                  <a:srgbClr val="F4511E"/>
                </a:solidFill>
              </a:rPr>
              <a:t>the preposition “by”:</a:t>
            </a:r>
            <a:endParaRPr lang="en-US" sz="2400" b="1" dirty="0" smtClean="0">
              <a:solidFill>
                <a:srgbClr val="F4511E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4511E"/>
                </a:solidFill>
              </a:rPr>
              <a:t> </a:t>
            </a:r>
            <a:r>
              <a:rPr lang="en-US" sz="2400" b="1" dirty="0" smtClean="0">
                <a:solidFill>
                  <a:srgbClr val="F4511E"/>
                </a:solidFill>
              </a:rPr>
              <a:t>     - </a:t>
            </a:r>
            <a:r>
              <a:rPr lang="en-US" sz="2400" dirty="0"/>
              <a:t>They </a:t>
            </a:r>
            <a:r>
              <a:rPr lang="en-US" sz="2400" b="1" dirty="0"/>
              <a:t>will have found </a:t>
            </a:r>
            <a:r>
              <a:rPr lang="en-US" sz="2400" dirty="0"/>
              <a:t>a cure for cancer by 2050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052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25779" y="25704"/>
            <a:ext cx="7772400" cy="1470025"/>
          </a:xfrm>
        </p:spPr>
        <p:txBody>
          <a:bodyPr/>
          <a:lstStyle/>
          <a:p>
            <a:pPr algn="r"/>
            <a:r>
              <a:rPr lang="es-ES" b="1" dirty="0" err="1" smtClean="0">
                <a:solidFill>
                  <a:srgbClr val="002060"/>
                </a:solidFill>
              </a:rPr>
              <a:t>Revision</a:t>
            </a:r>
            <a:r>
              <a:rPr lang="es-ES" b="1" dirty="0" smtClean="0">
                <a:solidFill>
                  <a:srgbClr val="002060"/>
                </a:solidFill>
              </a:rPr>
              <a:t>: Verbal tenses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592888" cy="5184576"/>
          </a:xfrm>
        </p:spPr>
        <p:txBody>
          <a:bodyPr>
            <a:normAutofit fontScale="77500" lnSpcReduction="20000"/>
          </a:bodyPr>
          <a:lstStyle/>
          <a:p>
            <a:r>
              <a:rPr lang="es-ES" sz="3400" b="1" dirty="0" smtClean="0">
                <a:solidFill>
                  <a:srgbClr val="002060"/>
                </a:solidFill>
              </a:rPr>
              <a:t>PRESENT SIMPLE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es-ES" sz="2800" b="1" dirty="0" err="1" smtClean="0">
                <a:solidFill>
                  <a:srgbClr val="F4511E"/>
                </a:solidFill>
              </a:rPr>
              <a:t>To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talk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about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routines</a:t>
            </a:r>
            <a:r>
              <a:rPr lang="es-ES" sz="2800" b="1" dirty="0" smtClean="0">
                <a:solidFill>
                  <a:srgbClr val="F4511E"/>
                </a:solidFill>
              </a:rPr>
              <a:t> and </a:t>
            </a:r>
            <a:r>
              <a:rPr lang="es-ES" sz="2800" b="1" dirty="0" err="1" smtClean="0">
                <a:solidFill>
                  <a:srgbClr val="F4511E"/>
                </a:solidFill>
              </a:rPr>
              <a:t>habits</a:t>
            </a:r>
            <a:r>
              <a:rPr lang="es-ES" sz="2800" b="1" dirty="0" smtClean="0">
                <a:solidFill>
                  <a:srgbClr val="F4511E"/>
                </a:solidFill>
              </a:rPr>
              <a:t>:</a:t>
            </a:r>
          </a:p>
          <a:p>
            <a:pPr marL="342900" indent="-342900" algn="l">
              <a:buFontTx/>
              <a:buChar char="-"/>
            </a:pPr>
            <a:r>
              <a:rPr lang="es-ES" sz="2400" dirty="0" err="1" smtClean="0">
                <a:solidFill>
                  <a:schemeClr val="tx1"/>
                </a:solidFill>
              </a:rPr>
              <a:t>From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Monday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to</a:t>
            </a:r>
            <a:r>
              <a:rPr lang="es-ES" sz="2400" dirty="0" smtClean="0">
                <a:solidFill>
                  <a:schemeClr val="tx1"/>
                </a:solidFill>
              </a:rPr>
              <a:t> Friday I </a:t>
            </a:r>
            <a:r>
              <a:rPr lang="es-ES" sz="2400" b="1" dirty="0" err="1" smtClean="0">
                <a:solidFill>
                  <a:schemeClr val="tx1"/>
                </a:solidFill>
              </a:rPr>
              <a:t>get</a:t>
            </a:r>
            <a:r>
              <a:rPr lang="es-ES" sz="2400" dirty="0" smtClean="0">
                <a:solidFill>
                  <a:schemeClr val="tx1"/>
                </a:solidFill>
              </a:rPr>
              <a:t> up at 6:30 </a:t>
            </a:r>
            <a:r>
              <a:rPr lang="es-ES" sz="2400" dirty="0" err="1" smtClean="0">
                <a:solidFill>
                  <a:schemeClr val="tx1"/>
                </a:solidFill>
              </a:rPr>
              <a:t>a.m</a:t>
            </a:r>
            <a:endParaRPr lang="es-ES" sz="2400" dirty="0" smtClean="0">
              <a:solidFill>
                <a:schemeClr val="tx1"/>
              </a:solidFill>
            </a:endParaRPr>
          </a:p>
          <a:p>
            <a:pPr algn="l"/>
            <a:endParaRPr lang="es-E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es-ES" sz="2800" b="1" dirty="0" err="1" smtClean="0">
                <a:solidFill>
                  <a:srgbClr val="F4511E"/>
                </a:solidFill>
              </a:rPr>
              <a:t>To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talk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about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permanent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situations</a:t>
            </a:r>
            <a:r>
              <a:rPr lang="es-ES" sz="2800" b="1" dirty="0" smtClean="0">
                <a:solidFill>
                  <a:srgbClr val="F4511E"/>
                </a:solidFill>
              </a:rPr>
              <a:t>:</a:t>
            </a:r>
          </a:p>
          <a:p>
            <a:pPr marL="342900" indent="-342900" algn="l">
              <a:buFontTx/>
              <a:buChar char="-"/>
            </a:pPr>
            <a:r>
              <a:rPr lang="es-ES" sz="2400" dirty="0" err="1" smtClean="0">
                <a:solidFill>
                  <a:schemeClr val="tx1"/>
                </a:solidFill>
              </a:rPr>
              <a:t>She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</a:rPr>
              <a:t>lives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with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her</a:t>
            </a:r>
            <a:r>
              <a:rPr lang="es-ES" sz="2400" dirty="0" smtClean="0">
                <a:solidFill>
                  <a:schemeClr val="tx1"/>
                </a:solidFill>
              </a:rPr>
              <a:t> </a:t>
            </a:r>
            <a:r>
              <a:rPr lang="es-ES" sz="2400" dirty="0" err="1" smtClean="0">
                <a:solidFill>
                  <a:schemeClr val="tx1"/>
                </a:solidFill>
              </a:rPr>
              <a:t>parents</a:t>
            </a:r>
            <a:r>
              <a:rPr lang="es-ES" sz="2400" dirty="0" smtClean="0">
                <a:solidFill>
                  <a:schemeClr val="tx1"/>
                </a:solidFill>
              </a:rPr>
              <a:t> in Colmenar</a:t>
            </a:r>
          </a:p>
          <a:p>
            <a:pPr marL="342900" indent="-342900" algn="l">
              <a:buFontTx/>
              <a:buChar char="-"/>
            </a:pPr>
            <a:endParaRPr lang="es-E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es-ES" sz="2800" b="1" dirty="0" err="1" smtClean="0">
                <a:solidFill>
                  <a:srgbClr val="F4511E"/>
                </a:solidFill>
              </a:rPr>
              <a:t>To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talk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about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things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that</a:t>
            </a:r>
            <a:r>
              <a:rPr lang="es-ES" sz="2800" b="1" dirty="0" smtClean="0">
                <a:solidFill>
                  <a:srgbClr val="F4511E"/>
                </a:solidFill>
              </a:rPr>
              <a:t> are </a:t>
            </a:r>
            <a:r>
              <a:rPr lang="es-ES" sz="2800" b="1" dirty="0" err="1" smtClean="0">
                <a:solidFill>
                  <a:srgbClr val="F4511E"/>
                </a:solidFill>
              </a:rPr>
              <a:t>always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or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generally</a:t>
            </a:r>
            <a:r>
              <a:rPr lang="es-ES" sz="2800" b="1" dirty="0" smtClean="0">
                <a:solidFill>
                  <a:srgbClr val="F4511E"/>
                </a:solidFill>
              </a:rPr>
              <a:t>  true:</a:t>
            </a:r>
            <a:endParaRPr lang="es-ES" sz="26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r>
              <a:rPr lang="es-ES" sz="2600" dirty="0" err="1" smtClean="0">
                <a:solidFill>
                  <a:schemeClr val="tx1"/>
                </a:solidFill>
              </a:rPr>
              <a:t>The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</a:rPr>
              <a:t>Earth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  <a:r>
              <a:rPr lang="es-ES" sz="2600" b="1" dirty="0" err="1" smtClean="0">
                <a:solidFill>
                  <a:schemeClr val="tx1"/>
                </a:solidFill>
              </a:rPr>
              <a:t>goes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</a:rPr>
              <a:t>around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</a:rPr>
              <a:t>the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</a:rPr>
              <a:t>sun</a:t>
            </a:r>
            <a:endParaRPr lang="es-ES" sz="2600" dirty="0" smtClean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es-ES" sz="2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es-ES" sz="3300" b="1" dirty="0" err="1" smtClean="0">
                <a:solidFill>
                  <a:srgbClr val="F4511E"/>
                </a:solidFill>
              </a:rPr>
              <a:t>Likes</a:t>
            </a:r>
            <a:r>
              <a:rPr lang="es-ES" sz="3300" b="1" dirty="0" smtClean="0">
                <a:solidFill>
                  <a:srgbClr val="F4511E"/>
                </a:solidFill>
              </a:rPr>
              <a:t> and </a:t>
            </a:r>
            <a:r>
              <a:rPr lang="es-ES" sz="3300" b="1" dirty="0" err="1" smtClean="0">
                <a:solidFill>
                  <a:srgbClr val="F4511E"/>
                </a:solidFill>
              </a:rPr>
              <a:t>emotions</a:t>
            </a:r>
            <a:r>
              <a:rPr lang="es-ES" sz="3300" b="1" dirty="0" smtClean="0">
                <a:solidFill>
                  <a:srgbClr val="F4511E"/>
                </a:solidFill>
              </a:rPr>
              <a:t>:</a:t>
            </a:r>
          </a:p>
          <a:p>
            <a:pPr marL="457200" indent="-457200" algn="l">
              <a:buFontTx/>
              <a:buChar char="-"/>
            </a:pPr>
            <a:r>
              <a:rPr lang="es-ES" sz="2600" dirty="0" smtClean="0">
                <a:solidFill>
                  <a:schemeClr val="tx1"/>
                </a:solidFill>
              </a:rPr>
              <a:t>I </a:t>
            </a:r>
            <a:r>
              <a:rPr lang="es-ES" sz="2600" b="1" dirty="0" err="1" smtClean="0">
                <a:solidFill>
                  <a:schemeClr val="tx1"/>
                </a:solidFill>
              </a:rPr>
              <a:t>like</a:t>
            </a:r>
            <a:r>
              <a:rPr lang="es-ES" sz="2600" b="1" dirty="0" smtClean="0">
                <a:solidFill>
                  <a:schemeClr val="tx1"/>
                </a:solidFill>
              </a:rPr>
              <a:t> </a:t>
            </a:r>
            <a:r>
              <a:rPr lang="es-ES" sz="2600" dirty="0" smtClean="0">
                <a:solidFill>
                  <a:schemeClr val="tx1"/>
                </a:solidFill>
              </a:rPr>
              <a:t>pizza</a:t>
            </a:r>
          </a:p>
          <a:p>
            <a:pPr marL="457200" indent="-457200" algn="l">
              <a:buFontTx/>
              <a:buChar char="-"/>
            </a:pPr>
            <a:endParaRPr lang="es-ES" sz="2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q"/>
            </a:pPr>
            <a:r>
              <a:rPr lang="es-ES" sz="2800" b="1" dirty="0" err="1" smtClean="0">
                <a:solidFill>
                  <a:srgbClr val="F4511E"/>
                </a:solidFill>
              </a:rPr>
              <a:t>To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express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future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being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part</a:t>
            </a:r>
            <a:r>
              <a:rPr lang="es-ES" sz="2800" b="1" dirty="0" smtClean="0">
                <a:solidFill>
                  <a:srgbClr val="F4511E"/>
                </a:solidFill>
              </a:rPr>
              <a:t> of a calendar </a:t>
            </a:r>
            <a:r>
              <a:rPr lang="es-ES" sz="2800" b="1" dirty="0" err="1" smtClean="0">
                <a:solidFill>
                  <a:srgbClr val="F4511E"/>
                </a:solidFill>
              </a:rPr>
              <a:t>or</a:t>
            </a:r>
            <a:r>
              <a:rPr lang="es-ES" sz="2800" b="1" dirty="0" smtClean="0">
                <a:solidFill>
                  <a:srgbClr val="F4511E"/>
                </a:solidFill>
              </a:rPr>
              <a:t> </a:t>
            </a:r>
            <a:r>
              <a:rPr lang="es-ES" sz="2800" b="1" dirty="0" err="1" smtClean="0">
                <a:solidFill>
                  <a:srgbClr val="F4511E"/>
                </a:solidFill>
              </a:rPr>
              <a:t>timetable</a:t>
            </a:r>
            <a:r>
              <a:rPr lang="es-ES" sz="2800" b="1" dirty="0" smtClean="0">
                <a:solidFill>
                  <a:srgbClr val="F4511E"/>
                </a:solidFill>
              </a:rPr>
              <a:t>:</a:t>
            </a:r>
          </a:p>
          <a:p>
            <a:pPr algn="l"/>
            <a:r>
              <a:rPr lang="es-ES" sz="2800" b="1" dirty="0" smtClean="0">
                <a:solidFill>
                  <a:srgbClr val="F4511E"/>
                </a:solidFill>
              </a:rPr>
              <a:t>- </a:t>
            </a:r>
            <a:r>
              <a:rPr lang="es-ES" sz="2600" dirty="0" err="1" smtClean="0">
                <a:solidFill>
                  <a:schemeClr val="tx1"/>
                </a:solidFill>
              </a:rPr>
              <a:t>The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</a:rPr>
              <a:t>train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</a:rPr>
              <a:t>doesn’t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</a:rPr>
              <a:t>leave</a:t>
            </a:r>
            <a:r>
              <a:rPr lang="es-ES" sz="2600" dirty="0" smtClean="0">
                <a:solidFill>
                  <a:schemeClr val="tx1"/>
                </a:solidFill>
              </a:rPr>
              <a:t> at 5 p.m. </a:t>
            </a:r>
            <a:r>
              <a:rPr lang="es-ES" sz="2600" dirty="0" err="1" smtClean="0">
                <a:solidFill>
                  <a:schemeClr val="tx1"/>
                </a:solidFill>
              </a:rPr>
              <a:t>It</a:t>
            </a:r>
            <a:r>
              <a:rPr lang="es-ES" sz="2600" dirty="0" smtClean="0">
                <a:solidFill>
                  <a:schemeClr val="tx1"/>
                </a:solidFill>
              </a:rPr>
              <a:t> </a:t>
            </a:r>
            <a:r>
              <a:rPr lang="es-ES" sz="2600" dirty="0" err="1" smtClean="0">
                <a:solidFill>
                  <a:schemeClr val="tx1"/>
                </a:solidFill>
              </a:rPr>
              <a:t>l</a:t>
            </a:r>
            <a:r>
              <a:rPr lang="es-ES" sz="2600" b="1" dirty="0" err="1" smtClean="0">
                <a:solidFill>
                  <a:schemeClr val="tx1"/>
                </a:solidFill>
              </a:rPr>
              <a:t>eaves</a:t>
            </a:r>
            <a:r>
              <a:rPr lang="es-ES" sz="2600" dirty="0" smtClean="0">
                <a:solidFill>
                  <a:schemeClr val="tx1"/>
                </a:solidFill>
              </a:rPr>
              <a:t> at 6 </a:t>
            </a:r>
            <a:r>
              <a:rPr lang="es-ES" sz="2600" dirty="0" err="1" smtClean="0">
                <a:solidFill>
                  <a:schemeClr val="tx1"/>
                </a:solidFill>
              </a:rPr>
              <a:t>a.m</a:t>
            </a:r>
            <a:r>
              <a:rPr lang="es-ES" sz="2600" dirty="0" smtClean="0">
                <a:solidFill>
                  <a:schemeClr val="tx1"/>
                </a:solidFill>
              </a:rPr>
              <a:t>!</a:t>
            </a:r>
            <a:endParaRPr lang="es-ES" sz="2600" dirty="0">
              <a:solidFill>
                <a:schemeClr val="tx1"/>
              </a:solidFill>
            </a:endParaRPr>
          </a:p>
        </p:txBody>
      </p:sp>
      <p:sp>
        <p:nvSpPr>
          <p:cNvPr id="5" name="4 Explosión 1"/>
          <p:cNvSpPr/>
          <p:nvPr/>
        </p:nvSpPr>
        <p:spPr>
          <a:xfrm>
            <a:off x="5831632" y="908720"/>
            <a:ext cx="3312368" cy="295232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Always</a:t>
            </a:r>
            <a:endParaRPr lang="es-ES" dirty="0" smtClean="0"/>
          </a:p>
          <a:p>
            <a:pPr algn="ctr"/>
            <a:r>
              <a:rPr lang="es-ES" dirty="0" err="1" smtClean="0"/>
              <a:t>Usually</a:t>
            </a:r>
            <a:endParaRPr lang="es-ES" dirty="0" smtClean="0"/>
          </a:p>
          <a:p>
            <a:pPr algn="ctr"/>
            <a:r>
              <a:rPr lang="es-ES" dirty="0" err="1" smtClean="0"/>
              <a:t>Sometimes</a:t>
            </a:r>
            <a:endParaRPr lang="es-ES" dirty="0" smtClean="0"/>
          </a:p>
          <a:p>
            <a:pPr algn="ctr"/>
            <a:r>
              <a:rPr lang="es-ES" dirty="0" err="1" smtClean="0"/>
              <a:t>Never</a:t>
            </a:r>
            <a:endParaRPr lang="es-ES" dirty="0" smtClean="0"/>
          </a:p>
          <a:p>
            <a:pPr algn="ctr"/>
            <a:r>
              <a:rPr lang="es-ES" dirty="0" smtClean="0"/>
              <a:t>Once a </a:t>
            </a:r>
            <a:r>
              <a:rPr lang="es-ES" dirty="0" err="1" smtClean="0"/>
              <a:t>week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618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340768"/>
            <a:ext cx="7859216" cy="51125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s-ES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2060"/>
                </a:solidFill>
              </a:rPr>
              <a:t>PRESENT CONTINUOUS</a:t>
            </a:r>
          </a:p>
          <a:p>
            <a:pPr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rgbClr val="F4511E"/>
                </a:solidFill>
              </a:rPr>
              <a:t>To</a:t>
            </a:r>
            <a:r>
              <a:rPr lang="es-ES" sz="2400" b="1" dirty="0" smtClean="0">
                <a:solidFill>
                  <a:srgbClr val="F4511E"/>
                </a:solidFill>
              </a:rPr>
              <a:t> describe </a:t>
            </a:r>
            <a:r>
              <a:rPr lang="es-ES" sz="2400" b="1" dirty="0" err="1" smtClean="0">
                <a:solidFill>
                  <a:srgbClr val="F4511E"/>
                </a:solidFill>
              </a:rPr>
              <a:t>actions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that</a:t>
            </a:r>
            <a:r>
              <a:rPr lang="es-ES" sz="2400" b="1" dirty="0" smtClean="0">
                <a:solidFill>
                  <a:srgbClr val="F4511E"/>
                </a:solidFill>
              </a:rPr>
              <a:t> are happening </a:t>
            </a:r>
            <a:r>
              <a:rPr lang="es-ES" sz="2400" b="1" dirty="0" err="1" smtClean="0">
                <a:solidFill>
                  <a:srgbClr val="F4511E"/>
                </a:solidFill>
              </a:rPr>
              <a:t>now</a:t>
            </a:r>
            <a:r>
              <a:rPr lang="es-ES" sz="2400" b="1" dirty="0" smtClean="0">
                <a:solidFill>
                  <a:srgbClr val="F4511E"/>
                </a:solidFill>
              </a:rPr>
              <a:t>:</a:t>
            </a:r>
          </a:p>
          <a:p>
            <a:pPr marL="0" indent="0">
              <a:buNone/>
            </a:pPr>
            <a:r>
              <a:rPr lang="es-ES" sz="2400" b="1" dirty="0" smtClean="0">
                <a:solidFill>
                  <a:srgbClr val="F4511E"/>
                </a:solidFill>
              </a:rPr>
              <a:t>- </a:t>
            </a:r>
            <a:r>
              <a:rPr lang="es-ES" sz="2400" dirty="0" err="1" smtClean="0"/>
              <a:t>What</a:t>
            </a:r>
            <a:r>
              <a:rPr lang="es-ES" sz="2400" dirty="0" smtClean="0"/>
              <a:t> </a:t>
            </a:r>
            <a:r>
              <a:rPr lang="es-ES" sz="2400" b="1" dirty="0" smtClean="0"/>
              <a:t>are </a:t>
            </a:r>
            <a:r>
              <a:rPr lang="es-ES" sz="2400" b="1" dirty="0" err="1" smtClean="0"/>
              <a:t>you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doing</a:t>
            </a:r>
            <a:r>
              <a:rPr lang="es-ES" sz="2400" b="1" dirty="0" smtClean="0"/>
              <a:t> </a:t>
            </a:r>
            <a:r>
              <a:rPr lang="es-ES" sz="2400" dirty="0" smtClean="0"/>
              <a:t>in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moment</a:t>
            </a:r>
            <a:r>
              <a:rPr lang="es-ES" sz="2400" dirty="0" smtClean="0"/>
              <a:t>? </a:t>
            </a:r>
            <a:r>
              <a:rPr lang="es-ES" sz="2400" b="1" dirty="0" err="1" smtClean="0"/>
              <a:t>I´m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studying</a:t>
            </a:r>
            <a:r>
              <a:rPr lang="es-ES" sz="2400" b="1" dirty="0" smtClean="0"/>
              <a:t> </a:t>
            </a:r>
            <a:r>
              <a:rPr lang="es-ES" sz="2400" dirty="0" smtClean="0"/>
              <a:t>English </a:t>
            </a:r>
            <a:r>
              <a:rPr lang="es-ES" sz="2400" dirty="0" err="1" smtClean="0"/>
              <a:t>for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exam</a:t>
            </a:r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rgbClr val="F4511E"/>
                </a:solidFill>
              </a:rPr>
              <a:t>To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talk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about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temporary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actions</a:t>
            </a:r>
            <a:r>
              <a:rPr lang="es-ES" sz="2400" b="1" dirty="0" smtClean="0">
                <a:solidFill>
                  <a:srgbClr val="F4511E"/>
                </a:solidFill>
              </a:rPr>
              <a:t> in </a:t>
            </a:r>
            <a:r>
              <a:rPr lang="es-ES" sz="2400" b="1" dirty="0" err="1" smtClean="0">
                <a:solidFill>
                  <a:srgbClr val="F4511E"/>
                </a:solidFill>
              </a:rPr>
              <a:t>the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present</a:t>
            </a:r>
            <a:r>
              <a:rPr lang="es-ES" sz="2400" b="1" dirty="0" smtClean="0">
                <a:solidFill>
                  <a:srgbClr val="F4511E"/>
                </a:solidFill>
              </a:rPr>
              <a:t>:</a:t>
            </a:r>
          </a:p>
          <a:p>
            <a:pPr marL="0" indent="0">
              <a:buNone/>
            </a:pPr>
            <a:r>
              <a:rPr lang="es-ES" sz="2400" b="1" dirty="0" smtClean="0">
                <a:solidFill>
                  <a:srgbClr val="F4511E"/>
                </a:solidFill>
              </a:rPr>
              <a:t>- </a:t>
            </a:r>
            <a:r>
              <a:rPr lang="es-ES" sz="2400" dirty="0" err="1" smtClean="0"/>
              <a:t>She’</a:t>
            </a:r>
            <a:r>
              <a:rPr lang="es-ES" sz="2400" b="1" dirty="0" err="1" smtClean="0"/>
              <a:t>s</a:t>
            </a:r>
            <a:r>
              <a:rPr lang="es-ES" sz="2400" b="1" dirty="0" smtClean="0"/>
              <a:t> living </a:t>
            </a:r>
            <a:r>
              <a:rPr lang="es-ES" sz="2400" dirty="0" err="1" smtClean="0"/>
              <a:t>with</a:t>
            </a:r>
            <a:r>
              <a:rPr lang="es-ES" sz="2400" dirty="0" smtClean="0"/>
              <a:t> </a:t>
            </a:r>
            <a:r>
              <a:rPr lang="es-ES" sz="2400" dirty="0" err="1" smtClean="0"/>
              <a:t>some</a:t>
            </a:r>
            <a:r>
              <a:rPr lang="es-ES" sz="2400" dirty="0" smtClean="0"/>
              <a:t> </a:t>
            </a:r>
            <a:r>
              <a:rPr lang="es-ES" sz="2400" dirty="0" err="1" smtClean="0"/>
              <a:t>friends</a:t>
            </a:r>
            <a:r>
              <a:rPr lang="es-ES" sz="2400" dirty="0" smtClean="0"/>
              <a:t> </a:t>
            </a:r>
            <a:r>
              <a:rPr lang="es-ES" sz="2400" dirty="0" err="1" smtClean="0"/>
              <a:t>until</a:t>
            </a:r>
            <a:r>
              <a:rPr lang="es-ES" sz="2400" dirty="0" smtClean="0"/>
              <a:t> </a:t>
            </a:r>
            <a:r>
              <a:rPr lang="es-ES" sz="2400" dirty="0" err="1" smtClean="0"/>
              <a:t>she</a:t>
            </a:r>
            <a:r>
              <a:rPr lang="es-ES" sz="2400" dirty="0" smtClean="0"/>
              <a:t> </a:t>
            </a:r>
            <a:r>
              <a:rPr lang="es-ES" sz="2400" dirty="0" err="1" smtClean="0"/>
              <a:t>rents</a:t>
            </a:r>
            <a:r>
              <a:rPr lang="es-ES" sz="2400" dirty="0" smtClean="0"/>
              <a:t> a flat</a:t>
            </a:r>
          </a:p>
          <a:p>
            <a:pPr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rgbClr val="F4511E"/>
                </a:solidFill>
              </a:rPr>
              <a:t>To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talk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about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changing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situations</a:t>
            </a:r>
            <a:r>
              <a:rPr lang="es-ES" sz="2400" b="1" dirty="0" smtClean="0">
                <a:solidFill>
                  <a:srgbClr val="F4511E"/>
                </a:solidFill>
              </a:rPr>
              <a:t> in </a:t>
            </a:r>
            <a:r>
              <a:rPr lang="es-ES" sz="2400" b="1" dirty="0" err="1" smtClean="0">
                <a:solidFill>
                  <a:srgbClr val="F4511E"/>
                </a:solidFill>
              </a:rPr>
              <a:t>the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present</a:t>
            </a:r>
            <a:r>
              <a:rPr lang="es-ES" sz="2400" b="1" dirty="0" smtClean="0">
                <a:solidFill>
                  <a:srgbClr val="F4511E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s-ES" sz="2400" dirty="0" err="1" smtClean="0"/>
              <a:t>The</a:t>
            </a:r>
            <a:r>
              <a:rPr lang="es-ES" sz="2400" dirty="0" smtClean="0"/>
              <a:t> ice </a:t>
            </a:r>
            <a:r>
              <a:rPr lang="es-ES" sz="2400" b="1" dirty="0" err="1" smtClean="0"/>
              <a:t>is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melting</a:t>
            </a:r>
            <a:r>
              <a:rPr lang="es-ES" sz="2400" b="1" dirty="0" smtClean="0"/>
              <a:t> </a:t>
            </a:r>
            <a:r>
              <a:rPr lang="es-ES" sz="2400" dirty="0" smtClean="0"/>
              <a:t>so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drinks</a:t>
            </a:r>
            <a:r>
              <a:rPr lang="es-ES" sz="2400" dirty="0" smtClean="0"/>
              <a:t> are </a:t>
            </a:r>
            <a:r>
              <a:rPr lang="es-ES" sz="2400" dirty="0" err="1" smtClean="0"/>
              <a:t>going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go</a:t>
            </a:r>
            <a:r>
              <a:rPr lang="es-ES" sz="2400" dirty="0" smtClean="0"/>
              <a:t> </a:t>
            </a:r>
            <a:r>
              <a:rPr lang="es-ES" sz="2400" dirty="0" err="1" smtClean="0"/>
              <a:t>warm</a:t>
            </a:r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rgbClr val="F4511E"/>
                </a:solidFill>
              </a:rPr>
              <a:t>Actions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that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happen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very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often</a:t>
            </a:r>
            <a:r>
              <a:rPr lang="es-ES" sz="2400" b="1" dirty="0" smtClean="0">
                <a:solidFill>
                  <a:srgbClr val="F4511E"/>
                </a:solidFill>
              </a:rPr>
              <a:t> and are </a:t>
            </a:r>
            <a:r>
              <a:rPr lang="es-ES" sz="2400" b="1" dirty="0" err="1" smtClean="0">
                <a:solidFill>
                  <a:srgbClr val="F4511E"/>
                </a:solidFill>
              </a:rPr>
              <a:t>annoying</a:t>
            </a:r>
            <a:r>
              <a:rPr lang="es-ES" sz="2400" b="1" dirty="0" smtClean="0">
                <a:solidFill>
                  <a:srgbClr val="F4511E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s-ES" sz="2400" dirty="0" err="1" smtClean="0"/>
              <a:t>My</a:t>
            </a:r>
            <a:r>
              <a:rPr lang="es-ES" sz="2400" dirty="0" smtClean="0"/>
              <a:t> </a:t>
            </a:r>
            <a:r>
              <a:rPr lang="es-ES" sz="2400" dirty="0" err="1" smtClean="0"/>
              <a:t>brother</a:t>
            </a:r>
            <a:r>
              <a:rPr lang="es-ES" sz="2400" dirty="0" smtClean="0"/>
              <a:t> </a:t>
            </a:r>
            <a:r>
              <a:rPr lang="es-ES" sz="2400" b="1" dirty="0" err="1" smtClean="0"/>
              <a:t>is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always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making</a:t>
            </a:r>
            <a:r>
              <a:rPr lang="es-ES" sz="2400" b="1" dirty="0" smtClean="0"/>
              <a:t> </a:t>
            </a:r>
            <a:r>
              <a:rPr lang="es-ES" sz="2400" dirty="0" err="1" smtClean="0"/>
              <a:t>noise</a:t>
            </a:r>
            <a:r>
              <a:rPr lang="es-ES" sz="2400" dirty="0" smtClean="0"/>
              <a:t> and I </a:t>
            </a:r>
            <a:r>
              <a:rPr lang="es-ES" sz="2400" dirty="0" err="1" smtClean="0"/>
              <a:t>can’t</a:t>
            </a:r>
            <a:r>
              <a:rPr lang="es-ES" sz="2400" dirty="0" smtClean="0"/>
              <a:t> </a:t>
            </a:r>
            <a:r>
              <a:rPr lang="es-ES" sz="2400" dirty="0" err="1" smtClean="0"/>
              <a:t>concentrate</a:t>
            </a:r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b="1" dirty="0" err="1" smtClean="0">
                <a:solidFill>
                  <a:srgbClr val="F4511E"/>
                </a:solidFill>
              </a:rPr>
              <a:t>Future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arrangements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with</a:t>
            </a:r>
            <a:r>
              <a:rPr lang="es-ES" sz="2400" b="1" dirty="0" smtClean="0">
                <a:solidFill>
                  <a:srgbClr val="F4511E"/>
                </a:solidFill>
              </a:rPr>
              <a:t> a </a:t>
            </a:r>
            <a:r>
              <a:rPr lang="es-ES" sz="2400" b="1" dirty="0" err="1" smtClean="0">
                <a:solidFill>
                  <a:srgbClr val="F4511E"/>
                </a:solidFill>
              </a:rPr>
              <a:t>future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expression</a:t>
            </a:r>
            <a:r>
              <a:rPr lang="es-ES" sz="2400" b="1" dirty="0" smtClean="0">
                <a:solidFill>
                  <a:srgbClr val="F4511E"/>
                </a:solidFill>
              </a:rPr>
              <a:t>:</a:t>
            </a:r>
          </a:p>
          <a:p>
            <a:pPr marL="0" indent="0">
              <a:buNone/>
            </a:pPr>
            <a:r>
              <a:rPr lang="es-ES" sz="2400" dirty="0" smtClean="0"/>
              <a:t>- </a:t>
            </a:r>
            <a:r>
              <a:rPr lang="es-ES" sz="2400" dirty="0" err="1" smtClean="0"/>
              <a:t>We’</a:t>
            </a:r>
            <a:r>
              <a:rPr lang="es-ES" sz="2400" b="1" dirty="0" err="1" smtClean="0"/>
              <a:t>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meeting</a:t>
            </a:r>
            <a:r>
              <a:rPr lang="es-ES" sz="2400" b="1" dirty="0" smtClean="0"/>
              <a:t> </a:t>
            </a:r>
            <a:r>
              <a:rPr lang="es-ES" sz="2400" dirty="0" smtClean="0"/>
              <a:t>at </a:t>
            </a:r>
            <a:r>
              <a:rPr lang="es-ES" sz="2400" dirty="0" err="1" smtClean="0"/>
              <a:t>the</a:t>
            </a:r>
            <a:r>
              <a:rPr lang="es-ES" sz="2400" dirty="0" smtClean="0"/>
              <a:t> cinema </a:t>
            </a:r>
            <a:r>
              <a:rPr lang="es-ES" sz="2400" dirty="0" err="1" smtClean="0"/>
              <a:t>this</a:t>
            </a:r>
            <a:r>
              <a:rPr lang="es-ES" sz="2400" dirty="0" smtClean="0"/>
              <a:t> </a:t>
            </a:r>
            <a:r>
              <a:rPr lang="es-ES" sz="2400" dirty="0" err="1" smtClean="0"/>
              <a:t>evening</a:t>
            </a:r>
            <a:endParaRPr lang="es-ES" sz="2400" dirty="0" smtClean="0"/>
          </a:p>
          <a:p>
            <a:pPr>
              <a:buFont typeface="Wingdings" pitchFamily="2" charset="2"/>
              <a:buChar char="q"/>
            </a:pPr>
            <a:endParaRPr lang="es-ES" sz="2400" b="1" dirty="0" smtClean="0">
              <a:solidFill>
                <a:srgbClr val="F4511E"/>
              </a:solidFill>
            </a:endParaRPr>
          </a:p>
          <a:p>
            <a:pPr>
              <a:buFont typeface="Wingdings" pitchFamily="2" charset="2"/>
              <a:buChar char="q"/>
            </a:pPr>
            <a:endParaRPr lang="es-ES" sz="2400" b="1" dirty="0" smtClean="0">
              <a:solidFill>
                <a:srgbClr val="F4511E"/>
              </a:solidFill>
            </a:endParaRPr>
          </a:p>
          <a:p>
            <a:pPr>
              <a:buFont typeface="Wingdings" pitchFamily="2" charset="2"/>
              <a:buChar char="q"/>
            </a:pPr>
            <a:endParaRPr lang="es-ES" sz="2400" b="1" dirty="0">
              <a:solidFill>
                <a:srgbClr val="F4511E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25779" y="25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 err="1" smtClean="0">
                <a:solidFill>
                  <a:srgbClr val="002060"/>
                </a:solidFill>
              </a:rPr>
              <a:t>Revision</a:t>
            </a:r>
            <a:r>
              <a:rPr lang="es-ES" b="1" dirty="0" smtClean="0">
                <a:solidFill>
                  <a:srgbClr val="002060"/>
                </a:solidFill>
              </a:rPr>
              <a:t>: Verbal tenses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5" name="4 Explosión 1"/>
          <p:cNvSpPr/>
          <p:nvPr/>
        </p:nvSpPr>
        <p:spPr>
          <a:xfrm>
            <a:off x="9529" y="0"/>
            <a:ext cx="3312368" cy="220486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moment</a:t>
            </a:r>
            <a:endParaRPr lang="es-ES" dirty="0" smtClean="0"/>
          </a:p>
          <a:p>
            <a:pPr algn="ctr"/>
            <a:r>
              <a:rPr lang="es-ES" dirty="0" err="1" smtClean="0"/>
              <a:t>Now</a:t>
            </a:r>
            <a:endParaRPr lang="es-ES" dirty="0" smtClean="0"/>
          </a:p>
          <a:p>
            <a:pPr algn="ctr"/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endParaRPr lang="es-ES" dirty="0" smtClean="0"/>
          </a:p>
          <a:p>
            <a:pPr algn="ctr"/>
            <a:r>
              <a:rPr lang="es-ES" dirty="0" err="1" smtClean="0"/>
              <a:t>Today</a:t>
            </a:r>
            <a:endParaRPr lang="es-ES" dirty="0" smtClean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441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r"/>
            <a:r>
              <a:rPr lang="es-ES" b="1" dirty="0" err="1">
                <a:solidFill>
                  <a:srgbClr val="002060"/>
                </a:solidFill>
              </a:rPr>
              <a:t>Revision</a:t>
            </a:r>
            <a:r>
              <a:rPr lang="es-ES" b="1" dirty="0">
                <a:solidFill>
                  <a:srgbClr val="002060"/>
                </a:solidFill>
              </a:rPr>
              <a:t>: Verbal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 algn="r">
              <a:buNone/>
            </a:pPr>
            <a:r>
              <a:rPr lang="es-ES" b="1" dirty="0" smtClean="0">
                <a:solidFill>
                  <a:srgbClr val="002060"/>
                </a:solidFill>
              </a:rPr>
              <a:t>PRESENT PERFECT SIMPLE &amp; CONTINUOUS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6" name="4 Explosión 1"/>
          <p:cNvSpPr/>
          <p:nvPr/>
        </p:nvSpPr>
        <p:spPr>
          <a:xfrm>
            <a:off x="-252536" y="-387424"/>
            <a:ext cx="3312368" cy="273630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err="1" smtClean="0"/>
              <a:t>For</a:t>
            </a:r>
            <a:r>
              <a:rPr lang="es-ES" dirty="0" smtClean="0"/>
              <a:t>/</a:t>
            </a:r>
            <a:r>
              <a:rPr lang="es-ES" dirty="0" err="1" smtClean="0"/>
              <a:t>since</a:t>
            </a:r>
            <a:endParaRPr lang="es-ES" dirty="0" smtClean="0"/>
          </a:p>
          <a:p>
            <a:pPr algn="ctr"/>
            <a:r>
              <a:rPr lang="es-ES" dirty="0" err="1" smtClean="0"/>
              <a:t>Yet</a:t>
            </a:r>
            <a:endParaRPr lang="es-ES" dirty="0" smtClean="0"/>
          </a:p>
          <a:p>
            <a:pPr algn="ctr"/>
            <a:r>
              <a:rPr lang="es-ES" dirty="0" err="1" smtClean="0"/>
              <a:t>Just</a:t>
            </a:r>
            <a:endParaRPr lang="es-ES" dirty="0" smtClean="0"/>
          </a:p>
          <a:p>
            <a:pPr algn="ctr"/>
            <a:r>
              <a:rPr lang="es-ES" dirty="0" err="1" smtClean="0"/>
              <a:t>Already</a:t>
            </a:r>
            <a:endParaRPr lang="es-ES" dirty="0" smtClean="0"/>
          </a:p>
          <a:p>
            <a:pPr algn="ctr"/>
            <a:r>
              <a:rPr lang="es-ES" dirty="0" err="1" smtClean="0"/>
              <a:t>Ever</a:t>
            </a:r>
            <a:r>
              <a:rPr lang="es-ES" dirty="0" smtClean="0"/>
              <a:t>/</a:t>
            </a:r>
            <a:r>
              <a:rPr lang="es-ES" dirty="0" err="1" smtClean="0"/>
              <a:t>never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7" name="Rectangle 6"/>
          <p:cNvSpPr/>
          <p:nvPr/>
        </p:nvSpPr>
        <p:spPr>
          <a:xfrm>
            <a:off x="683568" y="2348880"/>
            <a:ext cx="8064896" cy="5909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b="1" dirty="0" err="1">
                <a:solidFill>
                  <a:srgbClr val="F4511E"/>
                </a:solidFill>
              </a:rPr>
              <a:t>To</a:t>
            </a:r>
            <a:r>
              <a:rPr lang="es-ES" b="1" dirty="0">
                <a:solidFill>
                  <a:srgbClr val="F4511E"/>
                </a:solidFill>
              </a:rPr>
              <a:t> describe </a:t>
            </a:r>
            <a:r>
              <a:rPr lang="es-ES" b="1" dirty="0" err="1" smtClean="0">
                <a:solidFill>
                  <a:srgbClr val="F4511E"/>
                </a:solidFill>
              </a:rPr>
              <a:t>something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that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started</a:t>
            </a:r>
            <a:r>
              <a:rPr lang="es-ES" b="1" dirty="0" smtClean="0">
                <a:solidFill>
                  <a:srgbClr val="F4511E"/>
                </a:solidFill>
              </a:rPr>
              <a:t> in </a:t>
            </a:r>
            <a:r>
              <a:rPr lang="es-ES" b="1" dirty="0" err="1" smtClean="0">
                <a:solidFill>
                  <a:srgbClr val="F4511E"/>
                </a:solidFill>
              </a:rPr>
              <a:t>the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past</a:t>
            </a:r>
            <a:r>
              <a:rPr lang="es-ES" b="1" dirty="0" smtClean="0">
                <a:solidFill>
                  <a:srgbClr val="F4511E"/>
                </a:solidFill>
              </a:rPr>
              <a:t> and </a:t>
            </a:r>
            <a:r>
              <a:rPr lang="es-ES" b="1" dirty="0" err="1" smtClean="0">
                <a:solidFill>
                  <a:srgbClr val="F4511E"/>
                </a:solidFill>
              </a:rPr>
              <a:t>continues</a:t>
            </a:r>
            <a:r>
              <a:rPr lang="es-ES" b="1" dirty="0" smtClean="0">
                <a:solidFill>
                  <a:srgbClr val="F4511E"/>
                </a:solidFill>
              </a:rPr>
              <a:t> up </a:t>
            </a:r>
            <a:r>
              <a:rPr lang="es-ES" b="1" dirty="0" err="1" smtClean="0">
                <a:solidFill>
                  <a:srgbClr val="F4511E"/>
                </a:solidFill>
              </a:rPr>
              <a:t>to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the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present</a:t>
            </a:r>
            <a:r>
              <a:rPr lang="es-ES" b="1" dirty="0" smtClean="0">
                <a:solidFill>
                  <a:srgbClr val="F4511E"/>
                </a:solidFill>
              </a:rPr>
              <a:t>:</a:t>
            </a:r>
            <a:endParaRPr lang="es-ES" b="1" dirty="0">
              <a:solidFill>
                <a:srgbClr val="F4511E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/>
              <a:t>I </a:t>
            </a: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es-ES" b="1" dirty="0" err="1" smtClean="0"/>
              <a:t>worked</a:t>
            </a:r>
            <a:r>
              <a:rPr lang="es-ES" b="1" dirty="0" smtClean="0"/>
              <a:t> </a:t>
            </a:r>
            <a:r>
              <a:rPr lang="es-ES" dirty="0" smtClean="0"/>
              <a:t>in a </a:t>
            </a:r>
            <a:r>
              <a:rPr lang="es-ES" dirty="0" err="1" smtClean="0"/>
              <a:t>bank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five</a:t>
            </a:r>
            <a:r>
              <a:rPr lang="es-ES" dirty="0" smtClean="0"/>
              <a:t> </a:t>
            </a:r>
            <a:r>
              <a:rPr lang="es-ES" dirty="0" err="1" smtClean="0"/>
              <a:t>years</a:t>
            </a:r>
            <a:r>
              <a:rPr lang="es-ES" dirty="0" smtClean="0"/>
              <a:t>/</a:t>
            </a:r>
            <a:r>
              <a:rPr lang="es-ES" dirty="0" err="1" smtClean="0"/>
              <a:t>since</a:t>
            </a:r>
            <a:r>
              <a:rPr lang="es-ES" dirty="0" smtClean="0"/>
              <a:t> 2010</a:t>
            </a:r>
          </a:p>
          <a:p>
            <a:endParaRPr lang="es-ES" dirty="0"/>
          </a:p>
          <a:p>
            <a:pPr>
              <a:buFont typeface="Wingdings" pitchFamily="2" charset="2"/>
              <a:buChar char="q"/>
            </a:pPr>
            <a:r>
              <a:rPr lang="es-ES" b="1" dirty="0" err="1">
                <a:solidFill>
                  <a:srgbClr val="F4511E"/>
                </a:solidFill>
              </a:rPr>
              <a:t>To</a:t>
            </a:r>
            <a:r>
              <a:rPr lang="es-ES" b="1" dirty="0">
                <a:solidFill>
                  <a:srgbClr val="F4511E"/>
                </a:solidFill>
              </a:rPr>
              <a:t> </a:t>
            </a:r>
            <a:r>
              <a:rPr lang="es-ES" b="1" dirty="0" err="1">
                <a:solidFill>
                  <a:srgbClr val="F4511E"/>
                </a:solidFill>
              </a:rPr>
              <a:t>talk</a:t>
            </a:r>
            <a:r>
              <a:rPr lang="es-ES" b="1" dirty="0">
                <a:solidFill>
                  <a:srgbClr val="F4511E"/>
                </a:solidFill>
              </a:rPr>
              <a:t> </a:t>
            </a:r>
            <a:r>
              <a:rPr lang="es-ES" b="1" dirty="0" err="1">
                <a:solidFill>
                  <a:srgbClr val="F4511E"/>
                </a:solidFill>
              </a:rPr>
              <a:t>about</a:t>
            </a:r>
            <a:r>
              <a:rPr lang="es-ES" b="1" dirty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something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that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took</a:t>
            </a:r>
            <a:r>
              <a:rPr lang="es-ES" b="1" dirty="0" smtClean="0">
                <a:solidFill>
                  <a:srgbClr val="F4511E"/>
                </a:solidFill>
              </a:rPr>
              <a:t> place in </a:t>
            </a:r>
            <a:r>
              <a:rPr lang="es-ES" b="1" dirty="0" err="1" smtClean="0">
                <a:solidFill>
                  <a:srgbClr val="F4511E"/>
                </a:solidFill>
              </a:rPr>
              <a:t>the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past</a:t>
            </a:r>
            <a:r>
              <a:rPr lang="es-ES" b="1" dirty="0" smtClean="0">
                <a:solidFill>
                  <a:srgbClr val="F4511E"/>
                </a:solidFill>
              </a:rPr>
              <a:t> and has a </a:t>
            </a:r>
            <a:r>
              <a:rPr lang="es-ES" b="1" dirty="0" err="1" smtClean="0">
                <a:solidFill>
                  <a:srgbClr val="F4511E"/>
                </a:solidFill>
              </a:rPr>
              <a:t>present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result</a:t>
            </a:r>
            <a:r>
              <a:rPr lang="es-ES" b="1" dirty="0" smtClean="0">
                <a:solidFill>
                  <a:srgbClr val="F4511E"/>
                </a:solidFill>
              </a:rPr>
              <a:t>:</a:t>
            </a:r>
            <a:endParaRPr lang="es-ES" b="1" dirty="0">
              <a:solidFill>
                <a:srgbClr val="F4511E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/>
              <a:t>I </a:t>
            </a: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es-ES" b="1" dirty="0" err="1" smtClean="0"/>
              <a:t>lost</a:t>
            </a:r>
            <a:r>
              <a:rPr lang="es-ES" b="1" dirty="0" smtClean="0"/>
              <a:t> </a:t>
            </a:r>
            <a:r>
              <a:rPr lang="es-ES" dirty="0" err="1" smtClean="0"/>
              <a:t>my</a:t>
            </a:r>
            <a:r>
              <a:rPr lang="es-ES" dirty="0" smtClean="0"/>
              <a:t> </a:t>
            </a:r>
            <a:r>
              <a:rPr lang="es-ES" dirty="0" err="1" smtClean="0"/>
              <a:t>keys</a:t>
            </a:r>
            <a:r>
              <a:rPr lang="es-ES" dirty="0" smtClean="0"/>
              <a:t> and I </a:t>
            </a:r>
            <a:r>
              <a:rPr lang="es-ES" dirty="0" err="1" smtClean="0"/>
              <a:t>can’t</a:t>
            </a:r>
            <a:r>
              <a:rPr lang="es-ES" dirty="0" smtClean="0"/>
              <a:t> </a:t>
            </a:r>
            <a:r>
              <a:rPr lang="es-ES" dirty="0" err="1" smtClean="0"/>
              <a:t>find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endParaRPr lang="es-ES" dirty="0" smtClean="0"/>
          </a:p>
          <a:p>
            <a:pPr marL="285750" indent="-285750">
              <a:buFont typeface="Wingdings" charset="2"/>
              <a:buChar char="q"/>
            </a:pPr>
            <a:endParaRPr lang="es-ES" b="1" dirty="0" smtClean="0">
              <a:solidFill>
                <a:srgbClr val="F4511E"/>
              </a:solidFill>
            </a:endParaRPr>
          </a:p>
          <a:p>
            <a:pPr marL="285750" indent="-285750">
              <a:buFont typeface="Wingdings" charset="2"/>
              <a:buChar char="q"/>
            </a:pPr>
            <a:r>
              <a:rPr lang="es-ES" b="1" dirty="0" err="1" smtClean="0">
                <a:solidFill>
                  <a:srgbClr val="F4511E"/>
                </a:solidFill>
              </a:rPr>
              <a:t>To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talk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about</a:t>
            </a:r>
            <a:r>
              <a:rPr lang="es-ES" b="1" dirty="0" smtClean="0">
                <a:solidFill>
                  <a:srgbClr val="F4511E"/>
                </a:solidFill>
              </a:rPr>
              <a:t> a </a:t>
            </a:r>
            <a:r>
              <a:rPr lang="es-ES" b="1" dirty="0" err="1" smtClean="0">
                <a:solidFill>
                  <a:srgbClr val="F4511E"/>
                </a:solidFill>
              </a:rPr>
              <a:t>recent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event</a:t>
            </a:r>
            <a:endParaRPr lang="es-ES" b="1" dirty="0" smtClean="0">
              <a:solidFill>
                <a:srgbClr val="F4511E"/>
              </a:solidFill>
            </a:endParaRPr>
          </a:p>
          <a:p>
            <a:pPr marL="285750" indent="-285750">
              <a:buFontTx/>
              <a:buChar char="-"/>
            </a:pPr>
            <a:r>
              <a:rPr lang="es-ES" dirty="0" smtClean="0"/>
              <a:t>I </a:t>
            </a: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just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/>
              <a:t>eaten</a:t>
            </a:r>
            <a:r>
              <a:rPr lang="es-ES" b="1" dirty="0" smtClean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sandwich</a:t>
            </a:r>
            <a:r>
              <a:rPr lang="es-ES" dirty="0" smtClean="0"/>
              <a:t> so I am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hungry</a:t>
            </a:r>
            <a:endParaRPr lang="es-ES" dirty="0" smtClean="0"/>
          </a:p>
          <a:p>
            <a:endParaRPr lang="es-ES" dirty="0" smtClean="0"/>
          </a:p>
          <a:p>
            <a:pPr marL="285750" indent="-285750">
              <a:buFont typeface="Wingdings" charset="2"/>
              <a:buChar char="q"/>
            </a:pPr>
            <a:r>
              <a:rPr lang="es-ES" b="1" dirty="0" err="1" smtClean="0">
                <a:solidFill>
                  <a:srgbClr val="F4511E"/>
                </a:solidFill>
              </a:rPr>
              <a:t>To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talk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about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experiences</a:t>
            </a:r>
            <a:r>
              <a:rPr lang="es-ES" b="1" dirty="0" smtClean="0">
                <a:solidFill>
                  <a:srgbClr val="F4511E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es-ES" b="1" dirty="0" err="1" smtClean="0"/>
              <a:t>you</a:t>
            </a:r>
            <a:r>
              <a:rPr lang="es-ES" b="1" dirty="0" smtClean="0"/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ever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/>
              <a:t>been</a:t>
            </a:r>
            <a:r>
              <a:rPr lang="es-ES" b="1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NY? No, I </a:t>
            </a: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never</a:t>
            </a:r>
            <a:r>
              <a:rPr lang="es-ES" b="1" dirty="0" smtClean="0"/>
              <a:t> </a:t>
            </a:r>
            <a:r>
              <a:rPr lang="es-ES" b="1" dirty="0" err="1" smtClean="0"/>
              <a:t>been</a:t>
            </a:r>
            <a:r>
              <a:rPr lang="es-ES" b="1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NY</a:t>
            </a:r>
          </a:p>
          <a:p>
            <a:endParaRPr lang="es-ES" dirty="0"/>
          </a:p>
          <a:p>
            <a:pPr marL="285750" indent="-285750">
              <a:buFont typeface="Wingdings" charset="2"/>
              <a:buChar char="u"/>
            </a:pPr>
            <a:r>
              <a:rPr lang="es-ES" b="1" dirty="0" err="1" smtClean="0">
                <a:solidFill>
                  <a:srgbClr val="3AD86F"/>
                </a:solidFill>
              </a:rPr>
              <a:t>To</a:t>
            </a:r>
            <a:r>
              <a:rPr lang="es-ES" b="1" dirty="0" smtClean="0">
                <a:solidFill>
                  <a:srgbClr val="3AD86F"/>
                </a:solidFill>
              </a:rPr>
              <a:t> </a:t>
            </a:r>
            <a:r>
              <a:rPr lang="es-ES" b="1" dirty="0" err="1" smtClean="0">
                <a:solidFill>
                  <a:srgbClr val="3AD86F"/>
                </a:solidFill>
              </a:rPr>
              <a:t>emphasise</a:t>
            </a:r>
            <a:r>
              <a:rPr lang="es-ES" b="1" dirty="0" smtClean="0">
                <a:solidFill>
                  <a:srgbClr val="3AD86F"/>
                </a:solidFill>
              </a:rPr>
              <a:t> </a:t>
            </a:r>
            <a:r>
              <a:rPr lang="es-ES" b="1" dirty="0" err="1" smtClean="0">
                <a:solidFill>
                  <a:srgbClr val="3AD86F"/>
                </a:solidFill>
              </a:rPr>
              <a:t>the</a:t>
            </a:r>
            <a:r>
              <a:rPr lang="es-ES" b="1" dirty="0" smtClean="0">
                <a:solidFill>
                  <a:srgbClr val="3AD86F"/>
                </a:solidFill>
              </a:rPr>
              <a:t> </a:t>
            </a:r>
            <a:r>
              <a:rPr lang="es-ES" b="1" dirty="0" err="1" smtClean="0">
                <a:solidFill>
                  <a:srgbClr val="3AD86F"/>
                </a:solidFill>
              </a:rPr>
              <a:t>activity</a:t>
            </a:r>
            <a:r>
              <a:rPr lang="es-ES" b="1" dirty="0" smtClean="0">
                <a:solidFill>
                  <a:srgbClr val="3AD86F"/>
                </a:solidFill>
              </a:rPr>
              <a:t>:</a:t>
            </a:r>
          </a:p>
          <a:p>
            <a:r>
              <a:rPr lang="es-ES" dirty="0" smtClean="0"/>
              <a:t>- </a:t>
            </a:r>
            <a:r>
              <a:rPr lang="es-ES" dirty="0" err="1" smtClean="0">
                <a:solidFill>
                  <a:srgbClr val="3AD86F"/>
                </a:solidFill>
              </a:rPr>
              <a:t>How</a:t>
            </a:r>
            <a:r>
              <a:rPr lang="es-ES" dirty="0" smtClean="0">
                <a:solidFill>
                  <a:srgbClr val="3AD86F"/>
                </a:solidFill>
              </a:rPr>
              <a:t> </a:t>
            </a:r>
            <a:r>
              <a:rPr lang="es-ES" dirty="0" err="1" smtClean="0">
                <a:solidFill>
                  <a:srgbClr val="3AD86F"/>
                </a:solidFill>
              </a:rPr>
              <a:t>long</a:t>
            </a:r>
            <a:r>
              <a:rPr lang="es-ES" dirty="0" smtClean="0">
                <a:solidFill>
                  <a:srgbClr val="3AD86F"/>
                </a:solidFill>
              </a:rPr>
              <a:t> </a:t>
            </a: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es-ES" b="1" dirty="0" err="1" smtClean="0"/>
              <a:t>you</a:t>
            </a:r>
            <a:r>
              <a:rPr lang="es-ES" b="1" dirty="0" smtClean="0"/>
              <a:t> </a:t>
            </a:r>
            <a:r>
              <a:rPr lang="es-ES" b="1" dirty="0" err="1" smtClean="0"/>
              <a:t>been</a:t>
            </a:r>
            <a:r>
              <a:rPr lang="es-ES" b="1" dirty="0" smtClean="0"/>
              <a:t> </a:t>
            </a:r>
            <a:r>
              <a:rPr lang="es-ES" b="1" dirty="0" err="1" smtClean="0"/>
              <a:t>waiting</a:t>
            </a:r>
            <a:r>
              <a:rPr lang="es-ES" b="1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me? I </a:t>
            </a: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es-ES" b="1" dirty="0" err="1" smtClean="0"/>
              <a:t>been</a:t>
            </a:r>
            <a:r>
              <a:rPr lang="es-ES" b="1" dirty="0" smtClean="0"/>
              <a:t> </a:t>
            </a:r>
            <a:r>
              <a:rPr lang="es-ES" b="1" dirty="0" err="1" smtClean="0"/>
              <a:t>waiting</a:t>
            </a:r>
            <a:r>
              <a:rPr lang="es-ES" b="1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twenty</a:t>
            </a:r>
            <a:r>
              <a:rPr lang="es-ES" dirty="0" smtClean="0"/>
              <a:t> minutes</a:t>
            </a:r>
          </a:p>
          <a:p>
            <a:endParaRPr lang="es-ES" dirty="0" smtClean="0"/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endParaRPr lang="es-ES" dirty="0" smtClean="0"/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endParaRPr lang="es-ES" dirty="0" smtClean="0"/>
          </a:p>
          <a:p>
            <a:pPr marL="285750" indent="-285750">
              <a:buFontTx/>
              <a:buChar char="-"/>
            </a:pPr>
            <a:endParaRPr lang="es-ES" dirty="0"/>
          </a:p>
          <a:p>
            <a:pPr marL="285750" indent="-285750"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39582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s-ES" b="1" dirty="0" smtClean="0">
                <a:solidFill>
                  <a:srgbClr val="002060"/>
                </a:solidFill>
              </a:rPr>
              <a:t>SIMPLE PAST</a:t>
            </a:r>
          </a:p>
          <a:p>
            <a:pPr marL="0" indent="0" algn="ctr">
              <a:buNone/>
            </a:pPr>
            <a:endParaRPr lang="es-ES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s-ES" b="1" dirty="0" smtClean="0">
                <a:solidFill>
                  <a:srgbClr val="002060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Finished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actions</a:t>
            </a:r>
            <a:r>
              <a:rPr lang="es-ES" b="1" dirty="0" smtClean="0">
                <a:solidFill>
                  <a:srgbClr val="F4511E"/>
                </a:solidFill>
              </a:rPr>
              <a:t> in </a:t>
            </a:r>
            <a:r>
              <a:rPr lang="es-ES" b="1" dirty="0" err="1" smtClean="0">
                <a:solidFill>
                  <a:srgbClr val="F4511E"/>
                </a:solidFill>
              </a:rPr>
              <a:t>the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past</a:t>
            </a:r>
            <a:r>
              <a:rPr lang="es-ES" b="1" dirty="0" smtClean="0">
                <a:solidFill>
                  <a:srgbClr val="F4511E"/>
                </a:solidFill>
              </a:rPr>
              <a:t>:</a:t>
            </a:r>
          </a:p>
          <a:p>
            <a:pPr marL="0" indent="0">
              <a:buNone/>
            </a:pPr>
            <a:r>
              <a:rPr lang="es-ES" b="1" dirty="0" smtClean="0">
                <a:solidFill>
                  <a:srgbClr val="002060"/>
                </a:solidFill>
              </a:rPr>
              <a:t>-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b="1" dirty="0" err="1" smtClean="0"/>
              <a:t>went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Italy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summer</a:t>
            </a:r>
            <a:r>
              <a:rPr lang="es-ES" dirty="0" smtClean="0"/>
              <a:t>. And </a:t>
            </a:r>
            <a:r>
              <a:rPr lang="es-ES" dirty="0" err="1" smtClean="0"/>
              <a:t>you</a:t>
            </a:r>
            <a:r>
              <a:rPr lang="es-ES" dirty="0" smtClean="0"/>
              <a:t>?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go</a:t>
            </a:r>
            <a:r>
              <a:rPr lang="es-ES" dirty="0" smtClean="0"/>
              <a:t>?</a:t>
            </a:r>
          </a:p>
          <a:p>
            <a:pPr algn="ctr">
              <a:buFont typeface="Wingdings" pitchFamily="2" charset="2"/>
              <a:buChar char="q"/>
            </a:pPr>
            <a:endParaRPr lang="es-ES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25779" y="25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 err="1" smtClean="0">
                <a:solidFill>
                  <a:srgbClr val="002060"/>
                </a:solidFill>
              </a:rPr>
              <a:t>Revision</a:t>
            </a:r>
            <a:r>
              <a:rPr lang="es-ES" b="1" dirty="0" smtClean="0">
                <a:solidFill>
                  <a:srgbClr val="002060"/>
                </a:solidFill>
              </a:rPr>
              <a:t>: Verbal tenses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5" name="4 Explosión 1"/>
          <p:cNvSpPr/>
          <p:nvPr/>
        </p:nvSpPr>
        <p:spPr>
          <a:xfrm>
            <a:off x="179512" y="980728"/>
            <a:ext cx="3312368" cy="24687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 smtClean="0"/>
          </a:p>
          <a:p>
            <a:pPr algn="ctr"/>
            <a:r>
              <a:rPr lang="es-ES" dirty="0" err="1" smtClean="0"/>
              <a:t>Last</a:t>
            </a:r>
            <a:r>
              <a:rPr lang="es-ES" dirty="0" smtClean="0"/>
              <a:t>….</a:t>
            </a:r>
          </a:p>
          <a:p>
            <a:pPr algn="ctr"/>
            <a:r>
              <a:rPr lang="es-ES" dirty="0" smtClean="0"/>
              <a:t>……</a:t>
            </a:r>
            <a:r>
              <a:rPr lang="es-ES" dirty="0" err="1" smtClean="0"/>
              <a:t>ago</a:t>
            </a:r>
            <a:endParaRPr lang="es-ES" dirty="0" smtClean="0"/>
          </a:p>
          <a:p>
            <a:pPr algn="ctr"/>
            <a:r>
              <a:rPr lang="es-ES" dirty="0" err="1" smtClean="0"/>
              <a:t>Yesterday</a:t>
            </a:r>
            <a:endParaRPr lang="es-ES" dirty="0" smtClean="0"/>
          </a:p>
          <a:p>
            <a:pPr algn="ctr"/>
            <a:r>
              <a:rPr lang="es-ES" dirty="0" smtClean="0"/>
              <a:t>In 2010</a:t>
            </a: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6051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b="1" dirty="0" smtClean="0">
                <a:solidFill>
                  <a:srgbClr val="002060"/>
                </a:solidFill>
              </a:rPr>
              <a:t>PAST CONTINUOUS</a:t>
            </a:r>
          </a:p>
          <a:p>
            <a:pPr>
              <a:buFont typeface="Wingdings" pitchFamily="2" charset="2"/>
              <a:buChar char="q"/>
            </a:pPr>
            <a:r>
              <a:rPr lang="es-ES" b="1" dirty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To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talk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about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activities</a:t>
            </a:r>
            <a:r>
              <a:rPr lang="es-ES" b="1" dirty="0" smtClean="0">
                <a:solidFill>
                  <a:srgbClr val="F4511E"/>
                </a:solidFill>
              </a:rPr>
              <a:t> in </a:t>
            </a:r>
            <a:r>
              <a:rPr lang="es-ES" b="1" dirty="0" err="1" smtClean="0">
                <a:solidFill>
                  <a:srgbClr val="F4511E"/>
                </a:solidFill>
              </a:rPr>
              <a:t>progress</a:t>
            </a:r>
            <a:r>
              <a:rPr lang="es-ES" b="1" dirty="0" smtClean="0">
                <a:solidFill>
                  <a:srgbClr val="F4511E"/>
                </a:solidFill>
              </a:rPr>
              <a:t> at a </a:t>
            </a:r>
            <a:r>
              <a:rPr lang="es-ES" b="1" dirty="0" err="1" smtClean="0">
                <a:solidFill>
                  <a:srgbClr val="F4511E"/>
                </a:solidFill>
              </a:rPr>
              <a:t>moment</a:t>
            </a:r>
            <a:r>
              <a:rPr lang="es-ES" b="1" dirty="0" smtClean="0">
                <a:solidFill>
                  <a:srgbClr val="F4511E"/>
                </a:solidFill>
              </a:rPr>
              <a:t> in </a:t>
            </a:r>
            <a:r>
              <a:rPr lang="es-ES" b="1" dirty="0" err="1" smtClean="0">
                <a:solidFill>
                  <a:srgbClr val="F4511E"/>
                </a:solidFill>
              </a:rPr>
              <a:t>the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past</a:t>
            </a:r>
            <a:r>
              <a:rPr lang="es-ES" b="1" dirty="0" smtClean="0">
                <a:solidFill>
                  <a:srgbClr val="F4511E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b="1" dirty="0" err="1" smtClean="0"/>
              <a:t>were</a:t>
            </a:r>
            <a:r>
              <a:rPr lang="es-ES" b="1" dirty="0" smtClean="0"/>
              <a:t> </a:t>
            </a:r>
            <a:r>
              <a:rPr lang="es-ES" b="1" dirty="0" err="1" smtClean="0"/>
              <a:t>having</a:t>
            </a:r>
            <a:r>
              <a:rPr lang="es-ES" b="1" dirty="0" smtClean="0"/>
              <a:t> </a:t>
            </a:r>
            <a:r>
              <a:rPr lang="es-ES" dirty="0" err="1" smtClean="0"/>
              <a:t>dinner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while</a:t>
            </a:r>
            <a:r>
              <a:rPr lang="es-ES" dirty="0" smtClean="0"/>
              <a:t> I </a:t>
            </a:r>
            <a:r>
              <a:rPr lang="es-ES" b="1" dirty="0" err="1" smtClean="0"/>
              <a:t>was</a:t>
            </a:r>
            <a:r>
              <a:rPr lang="es-ES" b="1" dirty="0" smtClean="0"/>
              <a:t> </a:t>
            </a:r>
            <a:r>
              <a:rPr lang="es-ES" b="1" dirty="0" err="1" smtClean="0"/>
              <a:t>having</a:t>
            </a:r>
            <a:r>
              <a:rPr lang="es-ES" b="1" dirty="0" smtClean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shower</a:t>
            </a:r>
            <a:r>
              <a:rPr lang="es-ES" dirty="0" smtClean="0"/>
              <a:t> (</a:t>
            </a:r>
            <a:r>
              <a:rPr lang="es-ES" dirty="0" err="1" smtClean="0"/>
              <a:t>simultaneous</a:t>
            </a:r>
            <a:r>
              <a:rPr lang="es-ES" dirty="0" smtClean="0"/>
              <a:t>)</a:t>
            </a:r>
          </a:p>
          <a:p>
            <a:pPr>
              <a:buFontTx/>
              <a:buChar char="-"/>
            </a:pPr>
            <a:r>
              <a:rPr lang="es-ES" dirty="0" smtClean="0"/>
              <a:t>I </a:t>
            </a:r>
            <a:r>
              <a:rPr lang="es-ES" b="1" dirty="0" err="1" smtClean="0"/>
              <a:t>was</a:t>
            </a:r>
            <a:r>
              <a:rPr lang="es-ES" b="1" dirty="0" smtClean="0"/>
              <a:t> </a:t>
            </a:r>
            <a:r>
              <a:rPr lang="es-ES" b="1" dirty="0" err="1" smtClean="0"/>
              <a:t>having</a:t>
            </a:r>
            <a:r>
              <a:rPr lang="es-ES" b="1" dirty="0" smtClean="0"/>
              <a:t> </a:t>
            </a:r>
            <a:r>
              <a:rPr lang="es-ES" dirty="0" smtClean="0"/>
              <a:t>a </a:t>
            </a:r>
            <a:r>
              <a:rPr lang="es-ES" dirty="0" err="1" smtClean="0"/>
              <a:t>shower</a:t>
            </a:r>
            <a:r>
              <a:rPr lang="es-ES" dirty="0" smtClean="0"/>
              <a:t> </a:t>
            </a:r>
            <a:r>
              <a:rPr lang="es-E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</a:t>
            </a:r>
            <a:r>
              <a:rPr lang="es-ES" dirty="0" smtClean="0"/>
              <a:t> </a:t>
            </a:r>
            <a:r>
              <a:rPr lang="es-ES" dirty="0" err="1" smtClean="0"/>
              <a:t>someone</a:t>
            </a:r>
            <a:r>
              <a:rPr lang="es-ES" dirty="0" smtClean="0"/>
              <a:t> </a:t>
            </a:r>
            <a:r>
              <a:rPr lang="es-ES" dirty="0" err="1" smtClean="0"/>
              <a:t>knocked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door</a:t>
            </a: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025779" y="25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 err="1" smtClean="0">
                <a:solidFill>
                  <a:srgbClr val="002060"/>
                </a:solidFill>
              </a:rPr>
              <a:t>Revision</a:t>
            </a:r>
            <a:r>
              <a:rPr lang="es-ES" b="1" dirty="0" smtClean="0">
                <a:solidFill>
                  <a:srgbClr val="002060"/>
                </a:solidFill>
              </a:rPr>
              <a:t>: Verbal tenses</a:t>
            </a:r>
            <a:endParaRPr lang="es-E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92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025779" y="257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b="1" dirty="0" err="1" smtClean="0">
                <a:solidFill>
                  <a:srgbClr val="002060"/>
                </a:solidFill>
              </a:rPr>
              <a:t>Revision</a:t>
            </a:r>
            <a:r>
              <a:rPr lang="es-ES" b="1" dirty="0" smtClean="0">
                <a:solidFill>
                  <a:srgbClr val="002060"/>
                </a:solidFill>
              </a:rPr>
              <a:t>: Verbal tenses</a:t>
            </a:r>
            <a:endParaRPr lang="es-ES" b="1" dirty="0">
              <a:solidFill>
                <a:srgbClr val="002060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ES" b="1" dirty="0" smtClean="0">
                <a:solidFill>
                  <a:srgbClr val="002060"/>
                </a:solidFill>
              </a:rPr>
              <a:t>PAST PERFECT SIMPLE &amp; CONTINUOUS</a:t>
            </a:r>
          </a:p>
          <a:p>
            <a:pPr>
              <a:buFont typeface="Wingdings" pitchFamily="2" charset="2"/>
              <a:buChar char="q"/>
            </a:pP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To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talk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about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actions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that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happened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before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another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action</a:t>
            </a:r>
            <a:r>
              <a:rPr lang="es-ES" sz="2400" b="1" dirty="0" smtClean="0">
                <a:solidFill>
                  <a:srgbClr val="F4511E"/>
                </a:solidFill>
              </a:rPr>
              <a:t> in </a:t>
            </a:r>
            <a:r>
              <a:rPr lang="es-ES" sz="2400" b="1" dirty="0" err="1" smtClean="0">
                <a:solidFill>
                  <a:srgbClr val="F4511E"/>
                </a:solidFill>
              </a:rPr>
              <a:t>the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past</a:t>
            </a:r>
            <a:r>
              <a:rPr lang="es-ES" sz="2400" b="1" dirty="0" smtClean="0">
                <a:solidFill>
                  <a:srgbClr val="F4511E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s-ES" sz="2400" dirty="0" err="1" smtClean="0"/>
              <a:t>When</a:t>
            </a:r>
            <a:r>
              <a:rPr lang="es-ES" sz="2400" dirty="0" smtClean="0"/>
              <a:t> I </a:t>
            </a:r>
            <a:r>
              <a:rPr lang="es-ES" sz="2400" dirty="0" err="1" smtClean="0"/>
              <a:t>arrived</a:t>
            </a:r>
            <a:r>
              <a:rPr lang="es-ES" sz="2400" dirty="0" smtClean="0"/>
              <a:t> at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station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train</a:t>
            </a:r>
            <a:r>
              <a:rPr lang="es-ES" sz="2400" dirty="0" smtClean="0"/>
              <a:t> </a:t>
            </a:r>
            <a:r>
              <a:rPr lang="es-ES" sz="2400" b="1" dirty="0" err="1" smtClean="0"/>
              <a:t>had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already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left</a:t>
            </a:r>
            <a:r>
              <a:rPr lang="es-ES" sz="2400" b="1" dirty="0" smtClean="0"/>
              <a:t>.</a:t>
            </a:r>
          </a:p>
          <a:p>
            <a:pPr marL="0" indent="0">
              <a:buNone/>
            </a:pPr>
            <a:endParaRPr lang="es-ES" sz="2400" b="1" dirty="0" smtClean="0"/>
          </a:p>
          <a:p>
            <a:pPr>
              <a:buFont typeface="Wingdings" charset="2"/>
              <a:buChar char="q"/>
            </a:pPr>
            <a:r>
              <a:rPr lang="es-ES" sz="2400" b="1" dirty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To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give</a:t>
            </a:r>
            <a:r>
              <a:rPr lang="es-ES" sz="2400" b="1" dirty="0" smtClean="0">
                <a:solidFill>
                  <a:srgbClr val="F4511E"/>
                </a:solidFill>
              </a:rPr>
              <a:t> more </a:t>
            </a:r>
            <a:r>
              <a:rPr lang="es-ES" sz="2400" b="1" dirty="0" err="1" smtClean="0">
                <a:solidFill>
                  <a:srgbClr val="F4511E"/>
                </a:solidFill>
              </a:rPr>
              <a:t>importance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to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the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completion</a:t>
            </a:r>
            <a:r>
              <a:rPr lang="es-ES" sz="2400" b="1" dirty="0" smtClean="0">
                <a:solidFill>
                  <a:srgbClr val="F4511E"/>
                </a:solidFill>
              </a:rPr>
              <a:t> of </a:t>
            </a:r>
            <a:r>
              <a:rPr lang="es-ES" sz="2400" b="1" dirty="0" err="1" smtClean="0">
                <a:solidFill>
                  <a:srgbClr val="F4511E"/>
                </a:solidFill>
              </a:rPr>
              <a:t>the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action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we</a:t>
            </a:r>
            <a:r>
              <a:rPr lang="es-ES" sz="2400" b="1" dirty="0" smtClean="0">
                <a:solidFill>
                  <a:srgbClr val="F4511E"/>
                </a:solidFill>
              </a:rPr>
              <a:t> use </a:t>
            </a:r>
            <a:r>
              <a:rPr lang="es-ES" sz="2400" b="1" dirty="0" err="1" smtClean="0">
                <a:solidFill>
                  <a:srgbClr val="F4511E"/>
                </a:solidFill>
              </a:rPr>
              <a:t>the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past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perfect</a:t>
            </a:r>
            <a:r>
              <a:rPr lang="es-ES" sz="2400" b="1" dirty="0" smtClean="0">
                <a:solidFill>
                  <a:srgbClr val="F4511E"/>
                </a:solidFill>
              </a:rPr>
              <a:t> simple; </a:t>
            </a:r>
            <a:r>
              <a:rPr lang="es-ES" sz="2400" b="1" dirty="0" err="1" smtClean="0">
                <a:solidFill>
                  <a:srgbClr val="F4511E"/>
                </a:solidFill>
              </a:rPr>
              <a:t>to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give</a:t>
            </a:r>
            <a:r>
              <a:rPr lang="es-ES" sz="2400" b="1" dirty="0" smtClean="0">
                <a:solidFill>
                  <a:srgbClr val="F4511E"/>
                </a:solidFill>
              </a:rPr>
              <a:t> more </a:t>
            </a:r>
            <a:r>
              <a:rPr lang="es-ES" sz="2400" b="1" dirty="0" err="1" smtClean="0">
                <a:solidFill>
                  <a:srgbClr val="F4511E"/>
                </a:solidFill>
              </a:rPr>
              <a:t>importance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to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the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duration</a:t>
            </a:r>
            <a:r>
              <a:rPr lang="es-ES" sz="2400" b="1" dirty="0" smtClean="0">
                <a:solidFill>
                  <a:srgbClr val="F4511E"/>
                </a:solidFill>
              </a:rPr>
              <a:t> of </a:t>
            </a:r>
            <a:r>
              <a:rPr lang="es-ES" sz="2400" b="1" dirty="0" err="1" smtClean="0">
                <a:solidFill>
                  <a:srgbClr val="F4511E"/>
                </a:solidFill>
              </a:rPr>
              <a:t>the</a:t>
            </a:r>
            <a:r>
              <a:rPr lang="es-ES" sz="2400" b="1" dirty="0" smtClean="0">
                <a:solidFill>
                  <a:srgbClr val="F4511E"/>
                </a:solidFill>
              </a:rPr>
              <a:t> </a:t>
            </a:r>
            <a:r>
              <a:rPr lang="es-ES" sz="2400" b="1" dirty="0" err="1" smtClean="0">
                <a:solidFill>
                  <a:srgbClr val="F4511E"/>
                </a:solidFill>
              </a:rPr>
              <a:t>action</a:t>
            </a:r>
            <a:r>
              <a:rPr lang="es-ES" sz="2400" b="1" dirty="0" smtClean="0">
                <a:solidFill>
                  <a:srgbClr val="F4511E"/>
                </a:solidFill>
              </a:rPr>
              <a:t>:</a:t>
            </a:r>
          </a:p>
          <a:p>
            <a:pPr marL="0" indent="0">
              <a:buNone/>
            </a:pPr>
            <a:r>
              <a:rPr lang="es-ES" sz="2400" dirty="0"/>
              <a:t>- He </a:t>
            </a:r>
            <a:r>
              <a:rPr lang="es-ES" sz="2400" dirty="0" err="1"/>
              <a:t>felt</a:t>
            </a:r>
            <a:r>
              <a:rPr lang="es-ES" sz="2400" dirty="0"/>
              <a:t> </a:t>
            </a:r>
            <a:r>
              <a:rPr lang="es-ES" sz="2400" dirty="0" err="1"/>
              <a:t>sleepy</a:t>
            </a:r>
            <a:r>
              <a:rPr lang="es-ES" sz="2400" dirty="0"/>
              <a:t> </a:t>
            </a:r>
            <a:r>
              <a:rPr lang="es-ES" sz="2400" dirty="0" err="1"/>
              <a:t>because</a:t>
            </a:r>
            <a:r>
              <a:rPr lang="es-ES" sz="2400" dirty="0"/>
              <a:t> he </a:t>
            </a:r>
            <a:r>
              <a:rPr lang="es-ES" sz="2400" b="1" dirty="0" err="1"/>
              <a:t>had</a:t>
            </a:r>
            <a:r>
              <a:rPr lang="es-ES" sz="2400" b="1" dirty="0"/>
              <a:t> </a:t>
            </a:r>
            <a:r>
              <a:rPr lang="es-ES" sz="2400" b="1" dirty="0" err="1"/>
              <a:t>been</a:t>
            </a:r>
            <a:r>
              <a:rPr lang="es-ES" sz="2400" b="1" dirty="0"/>
              <a:t> </a:t>
            </a:r>
            <a:r>
              <a:rPr lang="es-ES" sz="2400" b="1" dirty="0" err="1"/>
              <a:t>watching</a:t>
            </a:r>
            <a:r>
              <a:rPr lang="es-ES" sz="2400" b="1" dirty="0"/>
              <a:t> </a:t>
            </a:r>
            <a:r>
              <a:rPr lang="es-ES" sz="2400" dirty="0"/>
              <a:t>tv </a:t>
            </a:r>
            <a:r>
              <a:rPr lang="es-ES" sz="2400" dirty="0" err="1"/>
              <a:t>all</a:t>
            </a:r>
            <a:r>
              <a:rPr lang="es-ES" sz="2400" dirty="0"/>
              <a:t> </a:t>
            </a:r>
            <a:r>
              <a:rPr lang="es-ES" sz="2400" dirty="0" err="1"/>
              <a:t>night</a:t>
            </a:r>
            <a:endParaRPr lang="es-ES" sz="24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3009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err="1">
                <a:solidFill>
                  <a:srgbClr val="002060"/>
                </a:solidFill>
              </a:rPr>
              <a:t>Revision</a:t>
            </a:r>
            <a:r>
              <a:rPr lang="es-ES" b="1" dirty="0">
                <a:solidFill>
                  <a:srgbClr val="002060"/>
                </a:solidFill>
              </a:rPr>
              <a:t>: Verbal tenses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609600" y="1628800"/>
            <a:ext cx="8229600" cy="46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s-ES" b="1" dirty="0" smtClean="0">
                <a:solidFill>
                  <a:srgbClr val="002060"/>
                </a:solidFill>
              </a:rPr>
              <a:t>PAST HABITS</a:t>
            </a:r>
          </a:p>
          <a:p>
            <a:pPr>
              <a:buFont typeface="Wingdings" pitchFamily="2" charset="2"/>
              <a:buChar char="q"/>
            </a:pPr>
            <a:r>
              <a:rPr lang="es-ES" b="1" dirty="0" smtClean="0">
                <a:solidFill>
                  <a:srgbClr val="F4511E"/>
                </a:solidFill>
              </a:rPr>
              <a:t> USED TO+ </a:t>
            </a:r>
            <a:r>
              <a:rPr lang="es-ES" b="1" dirty="0" err="1" smtClean="0">
                <a:solidFill>
                  <a:srgbClr val="F4511E"/>
                </a:solidFill>
              </a:rPr>
              <a:t>Infinitive</a:t>
            </a:r>
            <a:r>
              <a:rPr lang="es-ES" b="1" dirty="0" smtClean="0">
                <a:solidFill>
                  <a:srgbClr val="F4511E"/>
                </a:solidFill>
              </a:rPr>
              <a:t>: </a:t>
            </a:r>
          </a:p>
          <a:p>
            <a:pPr marL="0" indent="0">
              <a:buNone/>
            </a:pPr>
            <a:r>
              <a:rPr lang="es-ES" b="1" dirty="0" err="1" smtClean="0">
                <a:solidFill>
                  <a:srgbClr val="F4511E"/>
                </a:solidFill>
              </a:rPr>
              <a:t>To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talk</a:t>
            </a: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about</a:t>
            </a:r>
            <a:r>
              <a:rPr lang="es-ES" b="1" dirty="0" smtClean="0">
                <a:solidFill>
                  <a:srgbClr val="F4511E"/>
                </a:solidFill>
              </a:rPr>
              <a:t> PAST </a:t>
            </a:r>
            <a:r>
              <a:rPr lang="es-ES" b="1" dirty="0" err="1" smtClean="0">
                <a:solidFill>
                  <a:srgbClr val="F4511E"/>
                </a:solidFill>
              </a:rPr>
              <a:t>habits</a:t>
            </a:r>
            <a:r>
              <a:rPr lang="es-ES" b="1" dirty="0" smtClean="0">
                <a:solidFill>
                  <a:srgbClr val="F4511E"/>
                </a:solidFill>
              </a:rPr>
              <a:t> and </a:t>
            </a:r>
            <a:r>
              <a:rPr lang="es-ES" b="1" dirty="0" err="1" smtClean="0">
                <a:solidFill>
                  <a:srgbClr val="F4511E"/>
                </a:solidFill>
              </a:rPr>
              <a:t>routines</a:t>
            </a:r>
            <a:r>
              <a:rPr lang="es-ES" b="1" dirty="0" smtClean="0">
                <a:solidFill>
                  <a:srgbClr val="F4511E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es-ES" dirty="0" smtClean="0"/>
              <a:t>He </a:t>
            </a:r>
            <a:r>
              <a:rPr lang="es-ES" b="1" dirty="0" err="1" smtClean="0"/>
              <a:t>used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play</a:t>
            </a:r>
            <a:r>
              <a:rPr lang="es-ES" b="1" dirty="0" smtClean="0"/>
              <a:t> </a:t>
            </a:r>
            <a:r>
              <a:rPr lang="es-ES" dirty="0" err="1" smtClean="0"/>
              <a:t>tennins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he </a:t>
            </a:r>
            <a:r>
              <a:rPr lang="es-ES" dirty="0" err="1" smtClean="0"/>
              <a:t>was</a:t>
            </a:r>
            <a:r>
              <a:rPr lang="es-ES" dirty="0" smtClean="0"/>
              <a:t> a </a:t>
            </a:r>
            <a:r>
              <a:rPr lang="es-ES" dirty="0" err="1" smtClean="0"/>
              <a:t>child</a:t>
            </a:r>
            <a:endParaRPr lang="es-ES" dirty="0" smtClean="0"/>
          </a:p>
          <a:p>
            <a:pPr>
              <a:buFontTx/>
              <a:buChar char="-"/>
            </a:pPr>
            <a:r>
              <a:rPr lang="es-ES" b="1" dirty="0" err="1" smtClean="0"/>
              <a:t>Did</a:t>
            </a:r>
            <a:r>
              <a:rPr lang="es-ES" b="1" dirty="0" smtClean="0"/>
              <a:t> he use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play</a:t>
            </a:r>
            <a:r>
              <a:rPr lang="es-ES" b="1" dirty="0" smtClean="0"/>
              <a:t> </a:t>
            </a:r>
            <a:r>
              <a:rPr lang="es-ES" dirty="0" err="1" smtClean="0"/>
              <a:t>tennins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he </a:t>
            </a:r>
            <a:r>
              <a:rPr lang="es-ES" dirty="0" err="1" smtClean="0"/>
              <a:t>was</a:t>
            </a:r>
            <a:r>
              <a:rPr lang="es-ES" dirty="0" smtClean="0"/>
              <a:t> a </a:t>
            </a:r>
            <a:r>
              <a:rPr lang="es-ES" dirty="0" err="1" smtClean="0"/>
              <a:t>child</a:t>
            </a:r>
            <a:r>
              <a:rPr lang="es-ES" dirty="0" smtClean="0"/>
              <a:t>?</a:t>
            </a:r>
          </a:p>
          <a:p>
            <a:pPr>
              <a:buFontTx/>
              <a:buChar char="-"/>
            </a:pPr>
            <a:r>
              <a:rPr lang="es-ES" dirty="0" smtClean="0"/>
              <a:t>He </a:t>
            </a:r>
            <a:r>
              <a:rPr lang="es-ES" b="1" dirty="0" err="1" smtClean="0"/>
              <a:t>didn’t</a:t>
            </a:r>
            <a:r>
              <a:rPr lang="es-ES" b="1" dirty="0" smtClean="0"/>
              <a:t> use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play</a:t>
            </a:r>
            <a:r>
              <a:rPr lang="es-ES" b="1" dirty="0" smtClean="0"/>
              <a:t> </a:t>
            </a:r>
            <a:r>
              <a:rPr lang="es-ES" dirty="0" err="1" smtClean="0"/>
              <a:t>tennis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he </a:t>
            </a:r>
            <a:r>
              <a:rPr lang="es-ES" dirty="0" err="1" smtClean="0"/>
              <a:t>was</a:t>
            </a:r>
            <a:r>
              <a:rPr lang="es-ES" dirty="0" smtClean="0"/>
              <a:t> a </a:t>
            </a:r>
            <a:r>
              <a:rPr lang="es-ES" dirty="0" err="1" smtClean="0"/>
              <a:t>child</a:t>
            </a: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24571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err="1">
                <a:solidFill>
                  <a:srgbClr val="002060"/>
                </a:solidFill>
              </a:rPr>
              <a:t>Revision</a:t>
            </a:r>
            <a:r>
              <a:rPr lang="es-ES" b="1" dirty="0">
                <a:solidFill>
                  <a:srgbClr val="002060"/>
                </a:solidFill>
              </a:rPr>
              <a:t>: Verbal tenses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b="1" dirty="0">
                <a:solidFill>
                  <a:srgbClr val="002060"/>
                </a:solidFill>
              </a:rPr>
              <a:t>PAST </a:t>
            </a:r>
            <a:r>
              <a:rPr lang="es-ES" b="1" dirty="0" smtClean="0">
                <a:solidFill>
                  <a:srgbClr val="002060"/>
                </a:solidFill>
              </a:rPr>
              <a:t>HABITS</a:t>
            </a:r>
          </a:p>
          <a:p>
            <a:pPr>
              <a:buFont typeface="Wingdings" charset="2"/>
              <a:buChar char="q"/>
            </a:pPr>
            <a:r>
              <a:rPr lang="es-ES" b="1" dirty="0" smtClean="0">
                <a:solidFill>
                  <a:srgbClr val="F4511E"/>
                </a:solidFill>
              </a:rPr>
              <a:t> </a:t>
            </a:r>
            <a:r>
              <a:rPr lang="es-ES" b="1" dirty="0" err="1" smtClean="0">
                <a:solidFill>
                  <a:srgbClr val="F4511E"/>
                </a:solidFill>
              </a:rPr>
              <a:t>Would</a:t>
            </a:r>
            <a:r>
              <a:rPr lang="es-ES" b="1" dirty="0" smtClean="0">
                <a:solidFill>
                  <a:srgbClr val="F4511E"/>
                </a:solidFill>
              </a:rPr>
              <a:t> +</a:t>
            </a:r>
            <a:r>
              <a:rPr lang="es-ES" b="1" dirty="0" err="1" smtClean="0">
                <a:solidFill>
                  <a:srgbClr val="F4511E"/>
                </a:solidFill>
              </a:rPr>
              <a:t>infinitive</a:t>
            </a:r>
            <a:r>
              <a:rPr lang="es-ES" b="1" dirty="0" smtClean="0">
                <a:solidFill>
                  <a:srgbClr val="F4511E"/>
                </a:solidFill>
              </a:rPr>
              <a:t>: </a:t>
            </a:r>
            <a:r>
              <a:rPr lang="es-ES" dirty="0" err="1" smtClean="0">
                <a:solidFill>
                  <a:srgbClr val="000090"/>
                </a:solidFill>
              </a:rPr>
              <a:t>for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past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actions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but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not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past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states</a:t>
            </a:r>
            <a:r>
              <a:rPr lang="es-ES" dirty="0" smtClean="0">
                <a:solidFill>
                  <a:srgbClr val="000090"/>
                </a:solidFill>
              </a:rPr>
              <a:t>; </a:t>
            </a:r>
            <a:r>
              <a:rPr lang="es-ES" dirty="0" err="1" smtClean="0">
                <a:solidFill>
                  <a:srgbClr val="000090"/>
                </a:solidFill>
              </a:rPr>
              <a:t>we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don’t</a:t>
            </a:r>
            <a:r>
              <a:rPr lang="es-ES" dirty="0" smtClean="0">
                <a:solidFill>
                  <a:srgbClr val="000090"/>
                </a:solidFill>
              </a:rPr>
              <a:t> use </a:t>
            </a:r>
            <a:r>
              <a:rPr lang="es-ES" i="1" dirty="0" err="1" smtClean="0">
                <a:solidFill>
                  <a:srgbClr val="000090"/>
                </a:solidFill>
              </a:rPr>
              <a:t>wouldn’t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to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talk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about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past</a:t>
            </a:r>
            <a:r>
              <a:rPr lang="es-ES" dirty="0" smtClean="0">
                <a:solidFill>
                  <a:srgbClr val="000090"/>
                </a:solidFill>
              </a:rPr>
              <a:t> </a:t>
            </a:r>
            <a:r>
              <a:rPr lang="es-ES" dirty="0" err="1" smtClean="0">
                <a:solidFill>
                  <a:srgbClr val="000090"/>
                </a:solidFill>
              </a:rPr>
              <a:t>habits</a:t>
            </a:r>
            <a:endParaRPr lang="es-ES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rgbClr val="000090"/>
                </a:solidFill>
              </a:rPr>
              <a:t>      - </a:t>
            </a:r>
            <a:r>
              <a:rPr lang="es-ES" dirty="0"/>
              <a:t>He </a:t>
            </a:r>
            <a:r>
              <a:rPr lang="es-ES" dirty="0" err="1"/>
              <a:t>would</a:t>
            </a:r>
            <a:r>
              <a:rPr lang="es-ES" dirty="0"/>
              <a:t> </a:t>
            </a:r>
            <a:r>
              <a:rPr lang="es-ES" dirty="0" err="1"/>
              <a:t>arrive</a:t>
            </a:r>
            <a:r>
              <a:rPr lang="es-ES" dirty="0"/>
              <a:t> late </a:t>
            </a:r>
          </a:p>
          <a:p>
            <a:pPr marL="0" indent="0">
              <a:buNone/>
            </a:pPr>
            <a:endParaRPr lang="es-ES" b="1" dirty="0" smtClean="0">
              <a:solidFill>
                <a:srgbClr val="F4511E"/>
              </a:solidFill>
            </a:endParaRPr>
          </a:p>
          <a:p>
            <a:pPr marL="0" indent="0">
              <a:buNone/>
            </a:pPr>
            <a:endParaRPr lang="es-ES" b="1" dirty="0">
              <a:solidFill>
                <a:srgbClr val="F4511E"/>
              </a:solidFill>
            </a:endParaRPr>
          </a:p>
          <a:p>
            <a:pPr marL="0" indent="0">
              <a:buNone/>
            </a:pPr>
            <a:endParaRPr lang="es-ES" b="1" dirty="0" smtClean="0">
              <a:solidFill>
                <a:srgbClr val="F4511E"/>
              </a:solidFill>
            </a:endParaRPr>
          </a:p>
          <a:p>
            <a:pPr>
              <a:buFont typeface="Wingdings" charset="2"/>
              <a:buChar char="q"/>
            </a:pPr>
            <a:endParaRPr lang="es-ES" b="1" dirty="0">
              <a:solidFill>
                <a:srgbClr val="F451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8693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893</Words>
  <Application>Microsoft Macintosh PowerPoint</Application>
  <PresentationFormat>On-screen Show (4:3)</PresentationFormat>
  <Paragraphs>146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REVISION VERBAL TENSES</vt:lpstr>
      <vt:lpstr>Revision: Verbal tenses</vt:lpstr>
      <vt:lpstr>  </vt:lpstr>
      <vt:lpstr>Revision: Verbal tenses</vt:lpstr>
      <vt:lpstr>PowerPoint Presentation</vt:lpstr>
      <vt:lpstr>PowerPoint Presentation</vt:lpstr>
      <vt:lpstr>PowerPoint Presentation</vt:lpstr>
      <vt:lpstr>Revision: Verbal tenses</vt:lpstr>
      <vt:lpstr>Revision: Verbal tenses</vt:lpstr>
      <vt:lpstr>Revision: Verbal tenses</vt:lpstr>
      <vt:lpstr>Revision: Verbal tenses</vt:lpstr>
      <vt:lpstr>Revision: Verbal tenses</vt:lpstr>
      <vt:lpstr>Revision: Verbal tenses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Verbal tenses</dc:title>
  <dc:creator>Samsung</dc:creator>
  <cp:lastModifiedBy>Stephen</cp:lastModifiedBy>
  <cp:revision>18</cp:revision>
  <dcterms:created xsi:type="dcterms:W3CDTF">2015-09-23T18:09:05Z</dcterms:created>
  <dcterms:modified xsi:type="dcterms:W3CDTF">2015-11-17T18:46:06Z</dcterms:modified>
</cp:coreProperties>
</file>